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theme/theme4.xml" ContentType="application/vnd.openxmlformats-officedocument.them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66"/>
  </p:notesMasterIdLst>
  <p:handoutMasterIdLst>
    <p:handoutMasterId r:id="rId67"/>
  </p:handoutMasterIdLst>
  <p:sldIdLst>
    <p:sldId id="263" r:id="rId3"/>
    <p:sldId id="345" r:id="rId4"/>
    <p:sldId id="266" r:id="rId5"/>
    <p:sldId id="376" r:id="rId6"/>
    <p:sldId id="267" r:id="rId7"/>
    <p:sldId id="380" r:id="rId8"/>
    <p:sldId id="360" r:id="rId9"/>
    <p:sldId id="382" r:id="rId10"/>
    <p:sldId id="379" r:id="rId11"/>
    <p:sldId id="381" r:id="rId12"/>
    <p:sldId id="361" r:id="rId13"/>
    <p:sldId id="363" r:id="rId14"/>
    <p:sldId id="362" r:id="rId15"/>
    <p:sldId id="364" r:id="rId16"/>
    <p:sldId id="319" r:id="rId17"/>
    <p:sldId id="383" r:id="rId18"/>
    <p:sldId id="348" r:id="rId19"/>
    <p:sldId id="384" r:id="rId20"/>
    <p:sldId id="365" r:id="rId21"/>
    <p:sldId id="349" r:id="rId22"/>
    <p:sldId id="366" r:id="rId23"/>
    <p:sldId id="385" r:id="rId24"/>
    <p:sldId id="350" r:id="rId25"/>
    <p:sldId id="367" r:id="rId26"/>
    <p:sldId id="386" r:id="rId27"/>
    <p:sldId id="368" r:id="rId28"/>
    <p:sldId id="359" r:id="rId29"/>
    <p:sldId id="369" r:id="rId30"/>
    <p:sldId id="370" r:id="rId31"/>
    <p:sldId id="351" r:id="rId32"/>
    <p:sldId id="387" r:id="rId33"/>
    <p:sldId id="390" r:id="rId34"/>
    <p:sldId id="388" r:id="rId35"/>
    <p:sldId id="391" r:id="rId36"/>
    <p:sldId id="352" r:id="rId37"/>
    <p:sldId id="392" r:id="rId38"/>
    <p:sldId id="393" r:id="rId39"/>
    <p:sldId id="394" r:id="rId40"/>
    <p:sldId id="353" r:id="rId41"/>
    <p:sldId id="395" r:id="rId42"/>
    <p:sldId id="354" r:id="rId43"/>
    <p:sldId id="396" r:id="rId44"/>
    <p:sldId id="371" r:id="rId45"/>
    <p:sldId id="372" r:id="rId46"/>
    <p:sldId id="397" r:id="rId47"/>
    <p:sldId id="355" r:id="rId48"/>
    <p:sldId id="356" r:id="rId49"/>
    <p:sldId id="398" r:id="rId50"/>
    <p:sldId id="373" r:id="rId51"/>
    <p:sldId id="357" r:id="rId52"/>
    <p:sldId id="399" r:id="rId53"/>
    <p:sldId id="400" r:id="rId54"/>
    <p:sldId id="401" r:id="rId55"/>
    <p:sldId id="402" r:id="rId56"/>
    <p:sldId id="403" r:id="rId57"/>
    <p:sldId id="405" r:id="rId58"/>
    <p:sldId id="374" r:id="rId59"/>
    <p:sldId id="404" r:id="rId60"/>
    <p:sldId id="375" r:id="rId61"/>
    <p:sldId id="406" r:id="rId62"/>
    <p:sldId id="378" r:id="rId63"/>
    <p:sldId id="377" r:id="rId64"/>
    <p:sldId id="265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5" d="100"/>
          <a:sy n="175" d="100"/>
        </p:scale>
        <p:origin x="-6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7A5BD70-1D9F-4EFC-B6A6-729EE5B00D6A}" type="datetimeFigureOut">
              <a:rPr lang="en-US"/>
              <a:pPr>
                <a:defRPr/>
              </a:pPr>
              <a:t>3/5/12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F2DD122-2105-48D0-AF5F-E5065738F5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EEE9A83-1FB8-4B14-9E02-103988C3BDEB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E21B77D-4993-43D2-84B6-1C71130A2D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5DB35F2-21C5-4F30-B1E3-A2740E2A12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4CB1F-F6C8-403E-85ED-6972DD7E5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A3D09-1804-4F7D-B97C-D00789857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11CF889-9A8B-4A8B-881D-A051A9F101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B8D8D8E2-BCF7-4009-A25B-56CBD8DE3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BA766A7-B0FA-415F-83A5-E25710A81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C681CE5-4041-4F7C-B2D3-5D80EE0DC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01C49F3-6F55-4AD9-9554-81FFEA75C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701C0419-0F5C-47BF-BA90-14CB0BED22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25892F1D-9C26-4589-A4EF-C39FE46615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6023B5A-93E9-4D8F-A94C-C2E643EBC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A32BE75-536B-4D51-99E8-9171A2A0E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68CC6D5-4A29-45FB-8C2E-ED01A1F90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5629F58-7A19-4216-A92E-5EF804011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20727D7-AE22-4C8B-9AC4-C21553E4B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07C14BD-F2D6-4A3C-98E1-1C9785D794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56E390B-9D5E-4649-A785-D3B2D294F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D826-B77E-480B-956D-8EF3D72DB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8841A-A5B5-43A5-9526-21FDD7A56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98B1F-270B-43FB-87DA-94051D22E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5F70AE0-6BCE-4F5B-AF86-F7B197841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6CC40-51B2-46A5-98D5-F464ADD55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82068-A72C-497F-92BC-0DD412A8E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61B70C68-EFAA-49FE-A77F-079DAF1BB6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0A5FDB7E-FCF3-4D32-9572-3CEE8E627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17: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sz="3900" dirty="0" smtClean="0">
                <a:ea typeface="+mj-ea"/>
                <a:cs typeface="+mj-cs"/>
              </a:rPr>
              <a:t>Optimization Models with Uncertainty</a:t>
            </a:r>
            <a:endParaRPr lang="en-US" sz="3900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442075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2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A0FFDA1-EBA9-465E-8ACD-CAB2A9D8F75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457200" y="137477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17.2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SSC Model with a Chance Constraint</a:t>
            </a:r>
          </a:p>
          <a:p>
            <a:r>
              <a:rPr lang="en-US" smtClean="0"/>
              <a:t>Sklenka Skis wants to determine a production schedule that has no more than a 10% probability of overtime being required.</a:t>
            </a:r>
          </a:p>
          <a:p>
            <a:r>
              <a:rPr lang="en-US" smtClean="0"/>
              <a:t>That is, they want a 90% probability of needing 21 or fewer hours of finishing labor.</a:t>
            </a:r>
          </a:p>
          <a:p>
            <a:r>
              <a:rPr lang="en-US" smtClean="0"/>
              <a:t>When simulating, we can specify a VaR chance constraint instead of the original finishing constraint.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78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5E998952-6291-4CC7-84ED-FD2BF35F7F0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471488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17.2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SSC Model with a Chance Constraint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7924800" y="60674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17.4</a:t>
            </a:r>
          </a:p>
        </p:txBody>
      </p:sp>
      <p:sp>
        <p:nvSpPr>
          <p:cNvPr id="389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7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7EA3ED5-EA55-4171-915A-F5B7F6639AB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439988"/>
            <a:ext cx="325755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7"/>
          <p:cNvSpPr txBox="1">
            <a:spLocks noChangeArrowheads="1"/>
          </p:cNvSpPr>
          <p:nvPr/>
        </p:nvSpPr>
        <p:spPr bwMode="auto">
          <a:xfrm>
            <a:off x="4343400" y="59563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17.3</a:t>
            </a:r>
          </a:p>
        </p:txBody>
      </p:sp>
      <p:pic>
        <p:nvPicPr>
          <p:cNvPr id="389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913" y="4308475"/>
            <a:ext cx="4648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1" name="TextBox 2"/>
          <p:cNvSpPr txBox="1">
            <a:spLocks noChangeArrowheads="1"/>
          </p:cNvSpPr>
          <p:nvPr/>
        </p:nvSpPr>
        <p:spPr bwMode="auto">
          <a:xfrm>
            <a:off x="1295400" y="2439988"/>
            <a:ext cx="24447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Risk Solver Platform</a:t>
            </a:r>
          </a:p>
          <a:p>
            <a:r>
              <a:rPr lang="en-US" i="1"/>
              <a:t>Constraints</a:t>
            </a:r>
          </a:p>
          <a:p>
            <a:r>
              <a:rPr lang="en-US" i="1"/>
              <a:t>Chance Constraints, </a:t>
            </a:r>
            <a:r>
              <a:rPr lang="en-US"/>
              <a:t>≤</a:t>
            </a:r>
          </a:p>
          <a:p>
            <a:r>
              <a:rPr lang="en-US"/>
              <a:t>   D16 ≤ D7</a:t>
            </a:r>
          </a:p>
          <a:p>
            <a:r>
              <a:rPr lang="en-US"/>
              <a:t>   VaR</a:t>
            </a:r>
          </a:p>
          <a:p>
            <a:r>
              <a:rPr lang="en-US" i="1"/>
              <a:t>   Chance</a:t>
            </a:r>
            <a:r>
              <a:rPr lang="en-US"/>
              <a:t>: 0.90</a:t>
            </a:r>
          </a:p>
        </p:txBody>
      </p:sp>
      <p:sp>
        <p:nvSpPr>
          <p:cNvPr id="12" name="Oval 11"/>
          <p:cNvSpPr/>
          <p:nvPr/>
        </p:nvSpPr>
        <p:spPr>
          <a:xfrm>
            <a:off x="5791200" y="3886200"/>
            <a:ext cx="12954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40375" y="4194175"/>
            <a:ext cx="2057400" cy="3778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17.2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SSC Model with a Chance Constraint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445125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17.6</a:t>
            </a:r>
          </a:p>
        </p:txBody>
      </p:sp>
      <p:sp>
        <p:nvSpPr>
          <p:cNvPr id="399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02253841-8C83-4DCC-9E50-8BC8C223A7D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99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14600"/>
            <a:ext cx="55673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6477000" y="2662238"/>
            <a:ext cx="2014538" cy="9255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likelihood of needing overtime is only 1.24%.</a:t>
            </a:r>
          </a:p>
        </p:txBody>
      </p:sp>
      <p:sp>
        <p:nvSpPr>
          <p:cNvPr id="9" name="Oval 8"/>
          <p:cNvSpPr/>
          <p:nvPr/>
        </p:nvSpPr>
        <p:spPr>
          <a:xfrm>
            <a:off x="5119688" y="3200400"/>
            <a:ext cx="652462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17.2 (continued)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SSC Model with a Chance Constraint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5343525" y="59769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17.5</a:t>
            </a:r>
          </a:p>
        </p:txBody>
      </p:sp>
      <p:sp>
        <p:nvSpPr>
          <p:cNvPr id="409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7A15DE78-A1BB-4BAC-84FE-9D1C8A521F5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70125"/>
            <a:ext cx="5486400" cy="370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6400800" y="2359025"/>
            <a:ext cx="2133600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On average, there are 1.26 unused finishing hours due to producing fewer Deercrest skis.</a:t>
            </a:r>
          </a:p>
        </p:txBody>
      </p:sp>
      <p:sp>
        <p:nvSpPr>
          <p:cNvPr id="9" name="Oval 8"/>
          <p:cNvSpPr/>
          <p:nvPr/>
        </p:nvSpPr>
        <p:spPr>
          <a:xfrm>
            <a:off x="2914650" y="4191000"/>
            <a:ext cx="10287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667000"/>
            <a:ext cx="3048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970" name="TextBox 2"/>
          <p:cNvSpPr txBox="1">
            <a:spLocks noChangeArrowheads="1"/>
          </p:cNvSpPr>
          <p:nvPr/>
        </p:nvSpPr>
        <p:spPr bwMode="auto">
          <a:xfrm>
            <a:off x="6324600" y="4354513"/>
            <a:ext cx="23622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Click on the red circled green arrow to improve the solution.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17.2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Solving the SSC Model with a Chance Constraint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79248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17.7</a:t>
            </a:r>
          </a:p>
        </p:txBody>
      </p:sp>
      <p:sp>
        <p:nvSpPr>
          <p:cNvPr id="4198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F54CEEC-3211-499E-9C55-DACE19C8B83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165475"/>
            <a:ext cx="8054975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609600" y="2662238"/>
            <a:ext cx="7881938" cy="3762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likelihood of needing overtime is now closer to the desired 10% level.</a:t>
            </a:r>
          </a:p>
        </p:txBody>
      </p:sp>
      <p:sp>
        <p:nvSpPr>
          <p:cNvPr id="9" name="Oval 8"/>
          <p:cNvSpPr/>
          <p:nvPr/>
        </p:nvSpPr>
        <p:spPr>
          <a:xfrm>
            <a:off x="7467600" y="3962400"/>
            <a:ext cx="652463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52578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 Using a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Chance-Constrained Optimization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Model at Lockheed Martin</a:t>
            </a:r>
          </a:p>
          <a:p>
            <a:pPr>
              <a:lnSpc>
                <a:spcPct val="90000"/>
              </a:lnSpc>
            </a:pPr>
            <a:r>
              <a:rPr lang="en-US" smtClean="0"/>
              <a:t>Lockheed Martin Space Systems needed a robust analytical model to optimize project selection for site maintenance.</a:t>
            </a:r>
          </a:p>
          <a:p>
            <a:pPr>
              <a:lnSpc>
                <a:spcPct val="90000"/>
              </a:lnSpc>
            </a:pPr>
            <a:r>
              <a:rPr lang="en-US" smtClean="0"/>
              <a:t>The Facilities Operations and Services department developed chance-constrained spreadsheet models to address risks and constraints inherent in capital-rationing problems.</a:t>
            </a:r>
          </a:p>
          <a:p>
            <a:r>
              <a:rPr lang="en-US" smtClean="0"/>
              <a:t>Lockheed Martin’s managers and analysts gained many insights from these models. </a:t>
            </a:r>
          </a:p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30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6C19D32-EBDB-42BE-9F18-AA32ABB0B7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685800"/>
            <a:ext cx="24098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Service Levels in the EOQ Model</a:t>
            </a:r>
          </a:p>
          <a:p>
            <a:r>
              <a:rPr lang="en-US" smtClean="0"/>
              <a:t>The standard EOQ model assumes constant deterministic demand.</a:t>
            </a:r>
          </a:p>
          <a:p>
            <a:r>
              <a:rPr lang="en-US" smtClean="0"/>
              <a:t>In most practical situations, demand is stochastic. </a:t>
            </a:r>
          </a:p>
          <a:p>
            <a:r>
              <a:rPr lang="en-US" smtClean="0"/>
              <a:t>Monte Carlo simulation allows us to generate stochastic demand.</a:t>
            </a:r>
          </a:p>
          <a:p>
            <a:r>
              <a:rPr lang="en-US" smtClean="0"/>
              <a:t>We can estimate the reorder point and safety stock that minimize inventory costs.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40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5E05F21-8C7D-419E-807E-C0D28ED88DB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17.3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the Distribution of Lead-Time Demand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Recall the EOQ Example 16.5.</a:t>
            </a:r>
          </a:p>
          <a:p>
            <a:pPr>
              <a:spcBef>
                <a:spcPct val="0"/>
              </a:spcBef>
            </a:pPr>
            <a:r>
              <a:rPr lang="en-US" smtClean="0"/>
              <a:t>Annual demand for a product is 15,000 units.</a:t>
            </a:r>
          </a:p>
          <a:p>
            <a:pPr>
              <a:spcBef>
                <a:spcPct val="0"/>
              </a:spcBef>
            </a:pPr>
            <a:r>
              <a:rPr lang="en-US" smtClean="0"/>
              <a:t>Ordering costs are $200 per order.</a:t>
            </a:r>
          </a:p>
          <a:p>
            <a:pPr>
              <a:spcBef>
                <a:spcPct val="0"/>
              </a:spcBef>
            </a:pPr>
            <a:r>
              <a:rPr lang="en-US" smtClean="0"/>
              <a:t>Purchase cost is $22 per item.</a:t>
            </a:r>
          </a:p>
          <a:p>
            <a:pPr>
              <a:spcBef>
                <a:spcPct val="0"/>
              </a:spcBef>
            </a:pPr>
            <a:r>
              <a:rPr lang="en-US" smtClean="0"/>
              <a:t>Carrying charge rate is 20%.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Now assume demand is normally distributed with a mean of 15,000 units and a standard deviation of 2,000 units.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50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0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FC547C2E-1486-47AF-A415-E1117FB388E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the Distribution of Lead-Time Demand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60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D7E5AB20-110B-4458-AD49-AD8250BA6BC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09800"/>
            <a:ext cx="4657725" cy="38195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46086" name="TextBox 8"/>
          <p:cNvSpPr txBox="1">
            <a:spLocks noChangeArrowheads="1"/>
          </p:cNvSpPr>
          <p:nvPr/>
        </p:nvSpPr>
        <p:spPr bwMode="auto">
          <a:xfrm>
            <a:off x="4211638" y="609600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17.8</a:t>
            </a:r>
          </a:p>
        </p:txBody>
      </p:sp>
      <p:sp>
        <p:nvSpPr>
          <p:cNvPr id="46087" name="TextBox 2"/>
          <p:cNvSpPr txBox="1">
            <a:spLocks noChangeArrowheads="1"/>
          </p:cNvSpPr>
          <p:nvPr/>
        </p:nvSpPr>
        <p:spPr bwMode="auto">
          <a:xfrm>
            <a:off x="5638800" y="5294313"/>
            <a:ext cx="2590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Specify demand in B5.</a:t>
            </a:r>
          </a:p>
          <a:p>
            <a:r>
              <a:rPr lang="en-US"/>
              <a:t>Changing output cells:  </a:t>
            </a:r>
          </a:p>
          <a:p>
            <a:r>
              <a:rPr lang="en-US"/>
              <a:t>     B22 and C19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154238"/>
            <a:ext cx="2647950" cy="29813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the Distribution of Lead-Time Demand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5826125" y="57689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17.9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3AA6E93-8974-4257-B115-009B9D478D2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488" y="2300288"/>
            <a:ext cx="6034087" cy="3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7"/>
          <p:cNvSpPr txBox="1">
            <a:spLocks noChangeArrowheads="1"/>
          </p:cNvSpPr>
          <p:nvPr/>
        </p:nvSpPr>
        <p:spPr bwMode="auto">
          <a:xfrm>
            <a:off x="6858000" y="2743200"/>
            <a:ext cx="1828800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Using a reorder point of 288 would result in 50% chance of a stock-out.</a:t>
            </a:r>
          </a:p>
        </p:txBody>
      </p:sp>
      <p:sp>
        <p:nvSpPr>
          <p:cNvPr id="9" name="Oval 8"/>
          <p:cNvSpPr/>
          <p:nvPr/>
        </p:nvSpPr>
        <p:spPr>
          <a:xfrm>
            <a:off x="5410200" y="2957513"/>
            <a:ext cx="652463" cy="3952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22913" y="3548063"/>
            <a:ext cx="652462" cy="1365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21715638-31E7-4C1A-B954-EE8C0517C34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113" y="0"/>
            <a:ext cx="918051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17.4  Finding the Reorder Point for a Service Level Requirement</a:t>
            </a:r>
          </a:p>
          <a:p>
            <a:r>
              <a:rPr lang="en-US" smtClean="0"/>
              <a:t>In the stochastic EOQ model, use a </a:t>
            </a:r>
            <a:r>
              <a:rPr lang="en-US" u="sng" smtClean="0"/>
              <a:t>service level constraint</a:t>
            </a:r>
            <a:r>
              <a:rPr lang="en-US" smtClean="0"/>
              <a:t> to ensure that demand can be satisfied 95% of the time.</a:t>
            </a:r>
          </a:p>
          <a:p>
            <a:r>
              <a:rPr lang="en-US" smtClean="0"/>
              <a:t>Identify the reorder point required to meet this service level.</a:t>
            </a:r>
          </a:p>
          <a:p>
            <a:r>
              <a:rPr lang="en-US" smtClean="0"/>
              <a:t>This can be done using the lead time demand distribution from the previous example.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813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2E32FDBD-DF3D-4851-A763-F80A82B0B6D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2509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17.4 (continued)  Finding the Reorder Point for a Service Level Requirement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49155" name="TextBox 5"/>
          <p:cNvSpPr txBox="1">
            <a:spLocks noChangeArrowheads="1"/>
          </p:cNvSpPr>
          <p:nvPr/>
        </p:nvSpPr>
        <p:spPr bwMode="auto">
          <a:xfrm>
            <a:off x="5541963" y="560546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17.10</a:t>
            </a:r>
          </a:p>
        </p:txBody>
      </p:sp>
      <p:sp>
        <p:nvSpPr>
          <p:cNvPr id="491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7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131E8C3C-62E5-403F-ACAB-8CEB8B62B7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52663"/>
            <a:ext cx="58324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788150" y="3505200"/>
            <a:ext cx="1849438" cy="17494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Reorder point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= 351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Safety stock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= 351</a:t>
            </a:r>
            <a:r>
              <a:rPr lang="en-US" dirty="0">
                <a:latin typeface="Cambria Math"/>
                <a:ea typeface="Cambria Math"/>
                <a:cs typeface="+mn-cs"/>
              </a:rPr>
              <a:t>−</a:t>
            </a:r>
            <a:r>
              <a:rPr lang="en-US" dirty="0">
                <a:latin typeface="+mn-lt"/>
                <a:ea typeface="+mn-ea"/>
                <a:cs typeface="+mn-cs"/>
              </a:rPr>
              <a:t>288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  = 63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318125" y="3021013"/>
            <a:ext cx="652463" cy="3952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7200" y="2514600"/>
            <a:ext cx="1808163" cy="6508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Lower Cutoff: </a:t>
            </a:r>
            <a:r>
              <a:rPr lang="en-US" dirty="0">
                <a:latin typeface="+mn-lt"/>
                <a:ea typeface="+mn-ea"/>
                <a:cs typeface="+mn-cs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Likelihood</a:t>
            </a:r>
            <a:r>
              <a:rPr lang="en-US" dirty="0">
                <a:latin typeface="+mn-lt"/>
                <a:ea typeface="+mn-ea"/>
                <a:cs typeface="+mn-cs"/>
              </a:rPr>
              <a:t>: 95</a:t>
            </a:r>
            <a:r>
              <a:rPr lang="en-US" dirty="0">
                <a:latin typeface="+mn-lt"/>
                <a:ea typeface="+mn-ea"/>
                <a:cs typeface="+mn-cs"/>
              </a:rPr>
              <a:t>%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17.5  Simulating the Optimal Solution to the </a:t>
            </a:r>
            <a:r>
              <a:rPr lang="en-US" i="1" u="sng" dirty="0" smtClean="0">
                <a:ea typeface="+mn-ea"/>
                <a:cs typeface="+mn-cs"/>
              </a:rPr>
              <a:t>Hotel Pricing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Recall from Example 16.2 that the </a:t>
            </a:r>
            <a:r>
              <a:rPr lang="en-US" dirty="0">
                <a:ea typeface="+mn-ea"/>
                <a:cs typeface="+mn-cs"/>
              </a:rPr>
              <a:t>Marquis Hotel is considering a major remodeling </a:t>
            </a:r>
            <a:r>
              <a:rPr lang="en-US" dirty="0" smtClean="0">
                <a:ea typeface="+mn-ea"/>
                <a:cs typeface="+mn-cs"/>
              </a:rPr>
              <a:t>effort.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Hotel management needs </a:t>
            </a:r>
            <a:r>
              <a:rPr lang="en-US" dirty="0">
                <a:ea typeface="+mn-ea"/>
                <a:cs typeface="+mn-cs"/>
              </a:rPr>
              <a:t>to determine the best combination of rates and room sizes to maximize revenues while keeping the number of rooms </a:t>
            </a:r>
            <a:r>
              <a:rPr lang="en-US" dirty="0" smtClean="0">
                <a:ea typeface="+mn-ea"/>
                <a:cs typeface="+mn-cs"/>
              </a:rPr>
              <a:t>at no more than 450.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Room rate price ranges: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$70-$90 for standard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$90-$120 for gold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$120-$149 for platinum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0C254DA-726A-4416-AF5F-6A9F93C0B58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8625" y="13716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>
                <a:ea typeface="+mn-ea"/>
                <a:cs typeface="+mn-cs"/>
              </a:rPr>
              <a:t>17.5 (continued)  </a:t>
            </a:r>
            <a:r>
              <a:rPr lang="en-US" u="sng" dirty="0" smtClean="0">
                <a:ea typeface="+mn-ea"/>
                <a:cs typeface="+mn-cs"/>
              </a:rPr>
              <a:t>Simulating the Optimal Solution to the </a:t>
            </a:r>
            <a:r>
              <a:rPr lang="en-US" i="1" u="sng" dirty="0" smtClean="0">
                <a:ea typeface="+mn-ea"/>
                <a:cs typeface="+mn-cs"/>
              </a:rPr>
              <a:t>Hotel Pricing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Example 16.2 price-demand </a:t>
            </a:r>
            <a:r>
              <a:rPr lang="en-US" dirty="0" err="1" smtClean="0">
                <a:ea typeface="+mn-ea"/>
                <a:cs typeface="+mn-cs"/>
              </a:rPr>
              <a:t>elasticities</a:t>
            </a:r>
            <a:r>
              <a:rPr lang="en-US" dirty="0" smtClean="0">
                <a:ea typeface="+mn-ea"/>
                <a:cs typeface="+mn-cs"/>
              </a:rPr>
              <a:t> were assumed constant.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Now it is believed the </a:t>
            </a:r>
            <a:r>
              <a:rPr lang="en-US" dirty="0" err="1" smtClean="0">
                <a:ea typeface="+mn-ea"/>
                <a:cs typeface="+mn-cs"/>
              </a:rPr>
              <a:t>elasticities</a:t>
            </a:r>
            <a:r>
              <a:rPr lang="en-US" dirty="0" smtClean="0">
                <a:ea typeface="+mn-ea"/>
                <a:cs typeface="+mn-cs"/>
              </a:rPr>
              <a:t> can vary by        ± 25% from their estimates, as shown below.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uniform distributions for these </a:t>
            </a:r>
            <a:r>
              <a:rPr lang="en-US" dirty="0" err="1" smtClean="0">
                <a:ea typeface="+mn-ea"/>
                <a:cs typeface="+mn-cs"/>
              </a:rPr>
              <a:t>elasticities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Specify number rooms as a changing output cell.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12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25121A1-5323-400F-815A-20019513546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1913" y="3810000"/>
            <a:ext cx="33528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17.5 (continued)  Simulating the Optimal Solution to the </a:t>
            </a:r>
            <a:r>
              <a:rPr lang="en-US" i="1" u="sng" smtClean="0"/>
              <a:t>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7278688" y="5610225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17.11</a:t>
            </a:r>
          </a:p>
        </p:txBody>
      </p:sp>
      <p:sp>
        <p:nvSpPr>
          <p:cNvPr id="522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29A1B159-B704-41F1-B173-FA5949B128E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538" y="2514600"/>
            <a:ext cx="7862887" cy="30956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9" name="Rectangle 8"/>
          <p:cNvSpPr/>
          <p:nvPr/>
        </p:nvSpPr>
        <p:spPr>
          <a:xfrm>
            <a:off x="4038600" y="3657600"/>
            <a:ext cx="1676400" cy="5127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3888" y="5435600"/>
            <a:ext cx="1763712" cy="174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17.5 (continued)  Simulating the Optimal Solution to the </a:t>
            </a:r>
            <a:r>
              <a:rPr lang="en-US" i="1" u="sng" smtClean="0"/>
              <a:t>Hotel Pricing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3251" name="TextBox 5"/>
          <p:cNvSpPr txBox="1">
            <a:spLocks noChangeArrowheads="1"/>
          </p:cNvSpPr>
          <p:nvPr/>
        </p:nvSpPr>
        <p:spPr bwMode="auto">
          <a:xfrm>
            <a:off x="5062538" y="57435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17.11</a:t>
            </a:r>
          </a:p>
        </p:txBody>
      </p:sp>
      <p:sp>
        <p:nvSpPr>
          <p:cNvPr id="532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3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DAB5B6BF-55EF-41D5-A08B-F097537B285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14600"/>
            <a:ext cx="520065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2514600"/>
            <a:ext cx="2286000" cy="17494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The simulated model gives the same solution as the earlier model with constant price-demand </a:t>
            </a:r>
            <a:r>
              <a:rPr lang="en-US" dirty="0" err="1">
                <a:latin typeface="+mn-lt"/>
                <a:ea typeface="+mn-ea"/>
                <a:cs typeface="+mn-cs"/>
              </a:rPr>
              <a:t>elasticities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17.5 (continued)  Simulating the Optimal Solution to the </a:t>
            </a:r>
            <a:r>
              <a:rPr lang="en-US" i="1" u="sng" smtClean="0"/>
              <a:t>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5438775" y="58499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17.12</a:t>
            </a:r>
          </a:p>
        </p:txBody>
      </p:sp>
      <p:sp>
        <p:nvSpPr>
          <p:cNvPr id="5427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7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2DBC7D4-0791-402D-A731-DEB5486C45A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5653088" cy="324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53200" y="2590800"/>
            <a:ext cx="2057400" cy="17494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The simulated model indicates there is a 50% probability of more than 450 rooms demanded.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57800" y="3270250"/>
            <a:ext cx="457200" cy="3111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1731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17.6  Identifying Hotel Capacity to Meet Service Level Constraint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5299" name="TextBox 5"/>
          <p:cNvSpPr txBox="1">
            <a:spLocks noChangeArrowheads="1"/>
          </p:cNvSpPr>
          <p:nvPr/>
        </p:nvSpPr>
        <p:spPr bwMode="auto">
          <a:xfrm>
            <a:off x="5653088" y="57102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17.13</a:t>
            </a:r>
          </a:p>
        </p:txBody>
      </p:sp>
      <p:sp>
        <p:nvSpPr>
          <p:cNvPr id="553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244C7D1-5A9A-476A-ABF7-90D0893763E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2187575"/>
            <a:ext cx="6110287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781800" y="2222500"/>
            <a:ext cx="1512888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 service level  of 88% requires 7 extra rooms.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424488" y="3059113"/>
            <a:ext cx="457200" cy="3111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2763" y="3700463"/>
            <a:ext cx="1350962" cy="9255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Re-run the model with 443 rooms.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17.6 (continued)  Identifying Hotel Capacity to Meet Service Level Constraint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4948238" y="58674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17.14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B44EECD-AF01-4A42-AA8B-C6187F827F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616200"/>
            <a:ext cx="516255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48400" y="2676525"/>
            <a:ext cx="1600200" cy="120015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Simulated solution with a maximum of 443 rooms.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2319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17.6 (continued)  Identifying Hotel Capacity to Meet Service Level Constraint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57347" name="TextBox 5"/>
          <p:cNvSpPr txBox="1">
            <a:spLocks noChangeArrowheads="1"/>
          </p:cNvSpPr>
          <p:nvPr/>
        </p:nvSpPr>
        <p:spPr bwMode="auto">
          <a:xfrm>
            <a:off x="5435600" y="55356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17.15</a:t>
            </a:r>
          </a:p>
        </p:txBody>
      </p:sp>
      <p:sp>
        <p:nvSpPr>
          <p:cNvPr id="573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E91A14E-BB0D-47BF-B5B3-BEE49381923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93938"/>
            <a:ext cx="5638800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629400" y="2333625"/>
            <a:ext cx="2057400" cy="147478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With 443 rooms, there is a 9.2% probability of more than 450 rooms demanded.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0" y="4038600"/>
            <a:ext cx="1905000" cy="120015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The hotel should not book more than 443 rooms in advance.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Risk Analysis Optimization</a:t>
            </a:r>
          </a:p>
          <a:p>
            <a:r>
              <a:rPr lang="en-US" sz="2800"/>
              <a:t>Optimizing Monte Carlo Simulation Models</a:t>
            </a:r>
          </a:p>
          <a:p>
            <a:r>
              <a:rPr lang="en-US" sz="2800"/>
              <a:t>Simulation Optimization Using </a:t>
            </a:r>
            <a:r>
              <a:rPr lang="en-US" sz="2800" i="1"/>
              <a:t>Risk Solver Platform</a:t>
            </a:r>
            <a:endParaRPr lang="en-US" sz="2800"/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17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3CD09EB-50E6-42A7-9E3B-53CCCB4419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133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Multiple Parameterized Simulations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Risk Solver Platform </a:t>
            </a:r>
            <a:r>
              <a:rPr lang="en-US" dirty="0" smtClean="0">
                <a:ea typeface="+mn-ea"/>
                <a:cs typeface="+mn-cs"/>
              </a:rPr>
              <a:t>provides a capability of automatically running simulations for a range of values for decision variables.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Risk Solver </a:t>
            </a:r>
            <a:r>
              <a:rPr lang="en-US" dirty="0" smtClean="0">
                <a:ea typeface="+mn-ea"/>
                <a:cs typeface="+mn-cs"/>
              </a:rPr>
              <a:t>will identify the optimal values of the decision variables.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</a:t>
            </a:r>
            <a:r>
              <a:rPr lang="en-US" i="1" dirty="0" smtClean="0">
                <a:ea typeface="+mn-ea"/>
                <a:cs typeface="+mn-cs"/>
              </a:rPr>
              <a:t>Newsvendor Model</a:t>
            </a:r>
            <a:r>
              <a:rPr lang="en-US" dirty="0" smtClean="0">
                <a:ea typeface="+mn-ea"/>
                <a:cs typeface="+mn-cs"/>
              </a:rPr>
              <a:t>, for example, we can vary purchase quantities of the candy boxes to determine the optimal number to purchase.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</a:t>
            </a:r>
            <a:r>
              <a:rPr lang="en-US" i="1" dirty="0" smtClean="0">
                <a:ea typeface="+mn-ea"/>
                <a:cs typeface="+mn-cs"/>
              </a:rPr>
              <a:t>Hotel Overbooking Model</a:t>
            </a:r>
            <a:r>
              <a:rPr lang="en-US" dirty="0" smtClean="0">
                <a:ea typeface="+mn-ea"/>
                <a:cs typeface="+mn-cs"/>
              </a:rPr>
              <a:t>, we can find the best number of reservations to accept.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583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922F3A4-D2A3-4AB1-B808-BB79FF6861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7371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17.7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Multiple Parameterized Simulations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Newsvendor Model </a:t>
            </a:r>
            <a:r>
              <a:rPr lang="en-US" u="sng" dirty="0">
                <a:ea typeface="+mn-ea"/>
                <a:cs typeface="+mn-cs"/>
              </a:rPr>
              <a:t>from </a:t>
            </a:r>
            <a:r>
              <a:rPr lang="en-US" u="sng" dirty="0" smtClean="0">
                <a:ea typeface="+mn-ea"/>
                <a:cs typeface="+mn-cs"/>
              </a:rPr>
              <a:t>Chapters 8 and 11</a:t>
            </a:r>
            <a:endParaRPr lang="en-US" u="sng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A small candy store sells Valentine’s Day gift boxes that cost $12 and sell for $18.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In the past, at least 40 boxes have sold by Valentine’s Day but the actual amount is unknown.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After the holiday, boxes are discounted 50%. 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Net </a:t>
            </a:r>
            <a:r>
              <a:rPr lang="en-US" dirty="0">
                <a:ea typeface="+mn-ea"/>
                <a:cs typeface="+mn-cs"/>
              </a:rPr>
              <a:t>profit = </a:t>
            </a:r>
            <a:r>
              <a:rPr lang="en-US" dirty="0" smtClean="0">
                <a:ea typeface="+mn-ea"/>
                <a:cs typeface="+mn-cs"/>
              </a:rPr>
              <a:t>18</a:t>
            </a:r>
            <a:r>
              <a:rPr lang="en-US" i="1" dirty="0" smtClean="0">
                <a:ea typeface="+mn-ea"/>
                <a:cs typeface="+mn-cs"/>
              </a:rPr>
              <a:t>(</a:t>
            </a:r>
            <a:r>
              <a:rPr lang="en-US" dirty="0" smtClean="0">
                <a:ea typeface="+mn-ea"/>
                <a:cs typeface="+mn-cs"/>
              </a:rPr>
              <a:t>min</a:t>
            </a:r>
            <a:r>
              <a:rPr lang="en-US" i="1" dirty="0" smtClean="0">
                <a:ea typeface="+mn-ea"/>
                <a:cs typeface="+mn-cs"/>
              </a:rPr>
              <a:t>{Q,D</a:t>
            </a:r>
            <a:r>
              <a:rPr lang="en-US" i="1" dirty="0">
                <a:ea typeface="+mn-ea"/>
                <a:cs typeface="+mn-cs"/>
              </a:rPr>
              <a:t>}) + </a:t>
            </a:r>
            <a:r>
              <a:rPr lang="en-US" dirty="0">
                <a:ea typeface="+mn-ea"/>
                <a:cs typeface="+mn-cs"/>
              </a:rPr>
              <a:t>9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max</a:t>
            </a:r>
            <a:r>
              <a:rPr lang="en-US" i="1" dirty="0">
                <a:ea typeface="+mn-ea"/>
                <a:cs typeface="+mn-cs"/>
              </a:rPr>
              <a:t>{0,Q</a:t>
            </a:r>
            <a:r>
              <a:rPr lang="en-US" i="1" dirty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>
                <a:ea typeface="+mn-ea"/>
                <a:cs typeface="+mn-cs"/>
              </a:rPr>
              <a:t>D}) </a:t>
            </a:r>
            <a:r>
              <a:rPr lang="en-US" i="1" dirty="0">
                <a:latin typeface="Cambria Math"/>
                <a:ea typeface="Cambria Math"/>
                <a:cs typeface="+mn-cs"/>
              </a:rPr>
              <a:t>−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12</a:t>
            </a:r>
            <a:r>
              <a:rPr lang="en-US" i="1" dirty="0" smtClean="0">
                <a:ea typeface="+mn-ea"/>
                <a:cs typeface="+mn-cs"/>
              </a:rPr>
              <a:t>Q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</a:rPr>
              <a:t>where </a:t>
            </a:r>
            <a:r>
              <a:rPr lang="en-US" i="1" dirty="0" smtClean="0">
                <a:ea typeface="+mn-ea"/>
                <a:cs typeface="+mn-cs"/>
              </a:rPr>
              <a:t>Q </a:t>
            </a:r>
            <a:r>
              <a:rPr lang="en-US" dirty="0" smtClean="0">
                <a:ea typeface="+mn-ea"/>
                <a:cs typeface="+mn-cs"/>
              </a:rPr>
              <a:t>= quantity purchased and </a:t>
            </a:r>
            <a:r>
              <a:rPr lang="en-US" i="1" dirty="0" smtClean="0">
                <a:ea typeface="+mn-ea"/>
                <a:cs typeface="+mn-cs"/>
              </a:rPr>
              <a:t>D </a:t>
            </a:r>
            <a:r>
              <a:rPr lang="en-US" dirty="0" smtClean="0">
                <a:ea typeface="+mn-ea"/>
                <a:cs typeface="+mn-cs"/>
              </a:rPr>
              <a:t>= demand.              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F0EBC3A7-F960-4355-9E20-2F14F118EEA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17.7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Using Multiple Parameterized Simulations</a:t>
            </a:r>
            <a:endParaRPr lang="en-US" i="1" u="sng" smtClean="0"/>
          </a:p>
          <a:p>
            <a:r>
              <a:rPr lang="en-US" smtClean="0"/>
              <a:t>Now we want to find the optimal purchase quantity by varying purchase quantity between 40 and 51.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0419" name="TextBox 5"/>
          <p:cNvSpPr txBox="1">
            <a:spLocks noChangeArrowheads="1"/>
          </p:cNvSpPr>
          <p:nvPr/>
        </p:nvSpPr>
        <p:spPr bwMode="auto">
          <a:xfrm>
            <a:off x="6477000" y="6046788"/>
            <a:ext cx="137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17.16</a:t>
            </a:r>
          </a:p>
        </p:txBody>
      </p:sp>
      <p:sp>
        <p:nvSpPr>
          <p:cNvPr id="604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4F386B4-C4D9-4852-85FF-05E5D43AFD9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0422" name="TextBox 2"/>
          <p:cNvSpPr txBox="1">
            <a:spLocks noChangeArrowheads="1"/>
          </p:cNvSpPr>
          <p:nvPr/>
        </p:nvSpPr>
        <p:spPr bwMode="auto">
          <a:xfrm>
            <a:off x="1524000" y="3132138"/>
            <a:ext cx="2747963" cy="300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Select cell B12.</a:t>
            </a:r>
          </a:p>
          <a:p>
            <a:r>
              <a:rPr lang="en-US" i="1"/>
              <a:t>Risk Solver</a:t>
            </a:r>
          </a:p>
          <a:p>
            <a:r>
              <a:rPr lang="en-US" i="1"/>
              <a:t>Parameters</a:t>
            </a:r>
          </a:p>
          <a:p>
            <a:r>
              <a:rPr lang="en-US" i="1"/>
              <a:t>Simulation</a:t>
            </a:r>
          </a:p>
          <a:p>
            <a:r>
              <a:rPr lang="en-US" i="1"/>
              <a:t>    Values or Lower: </a:t>
            </a:r>
            <a:r>
              <a:rPr lang="en-US"/>
              <a:t>40</a:t>
            </a:r>
          </a:p>
          <a:p>
            <a:r>
              <a:rPr lang="en-US" i="1"/>
              <a:t>    Upper: </a:t>
            </a:r>
            <a:r>
              <a:rPr lang="en-US"/>
              <a:t>51</a:t>
            </a:r>
          </a:p>
          <a:p>
            <a:pPr>
              <a:spcBef>
                <a:spcPts val="1200"/>
              </a:spcBef>
            </a:pPr>
            <a:r>
              <a:rPr lang="en-US" i="1"/>
              <a:t>Options</a:t>
            </a:r>
          </a:p>
          <a:p>
            <a:r>
              <a:rPr lang="en-US" i="1"/>
              <a:t>All Options</a:t>
            </a:r>
          </a:p>
          <a:p>
            <a:r>
              <a:rPr lang="en-US" i="1"/>
              <a:t>Simulation</a:t>
            </a:r>
          </a:p>
          <a:p>
            <a:r>
              <a:rPr lang="en-US" i="1"/>
              <a:t>    Simulations to Run: </a:t>
            </a:r>
            <a:r>
              <a:rPr lang="en-US"/>
              <a:t>12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132138"/>
            <a:ext cx="3059113" cy="288925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17.7 (continued)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Multiple Parameterized Simulations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14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2A8087C5-A86E-4E97-AF67-3E3E1144367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406650"/>
            <a:ext cx="2405063" cy="27257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Select cell B17.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Results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Statistics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Mean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Select cells C2:C13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 (for the 12 simulated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   mean profit values)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Simulation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Run Once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1446" name="TextBox 8"/>
          <p:cNvSpPr txBox="1">
            <a:spLocks noChangeArrowheads="1"/>
          </p:cNvSpPr>
          <p:nvPr/>
        </p:nvSpPr>
        <p:spPr bwMode="auto">
          <a:xfrm>
            <a:off x="6962775" y="5464175"/>
            <a:ext cx="137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17.16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138" y="2406650"/>
            <a:ext cx="4421187" cy="300037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17.7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Using Multiple Parameterized Simulations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4011613" y="54181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17.16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816ECEF-AF02-40F3-868B-FB9F6441A55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250" y="2341563"/>
            <a:ext cx="41814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86400" y="2351088"/>
            <a:ext cx="2438400" cy="925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Profit is maximized when 45 boxes of candy are purchased.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3417888"/>
            <a:ext cx="2438400" cy="925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The newsvendor should purchase one more box next year.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17.8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Optimizing the Hotel Overbooking Model</a:t>
            </a:r>
            <a:endParaRPr lang="en-US" i="1" u="sng" smtClean="0"/>
          </a:p>
          <a:p>
            <a:r>
              <a:rPr lang="en-US" smtClean="0"/>
              <a:t>For a hotel with 300 rooms, find the number of reservations that maximize net revenue.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34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9A35DDDC-96B8-4135-9855-2EFEE0DF4F4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2965450"/>
            <a:ext cx="2547938" cy="30988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3494" name="TextBox 8"/>
          <p:cNvSpPr txBox="1">
            <a:spLocks noChangeArrowheads="1"/>
          </p:cNvSpPr>
          <p:nvPr/>
        </p:nvSpPr>
        <p:spPr bwMode="auto">
          <a:xfrm>
            <a:off x="5613400" y="611346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17.17</a:t>
            </a:r>
          </a:p>
        </p:txBody>
      </p:sp>
      <p:sp>
        <p:nvSpPr>
          <p:cNvPr id="63495" name="TextBox 9"/>
          <p:cNvSpPr txBox="1">
            <a:spLocks noChangeArrowheads="1"/>
          </p:cNvSpPr>
          <p:nvPr/>
        </p:nvSpPr>
        <p:spPr bwMode="auto">
          <a:xfrm>
            <a:off x="1219200" y="2965450"/>
            <a:ext cx="2747963" cy="300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Select cell B13.</a:t>
            </a:r>
          </a:p>
          <a:p>
            <a:r>
              <a:rPr lang="en-US" i="1"/>
              <a:t>Risk Solver</a:t>
            </a:r>
          </a:p>
          <a:p>
            <a:r>
              <a:rPr lang="en-US" i="1"/>
              <a:t>Parameters</a:t>
            </a:r>
          </a:p>
          <a:p>
            <a:r>
              <a:rPr lang="en-US" i="1"/>
              <a:t>Simulation</a:t>
            </a:r>
          </a:p>
          <a:p>
            <a:r>
              <a:rPr lang="en-US" i="1"/>
              <a:t>    Values or Lower: </a:t>
            </a:r>
            <a:r>
              <a:rPr lang="en-US"/>
              <a:t>300</a:t>
            </a:r>
          </a:p>
          <a:p>
            <a:r>
              <a:rPr lang="en-US" i="1"/>
              <a:t>    Upper: </a:t>
            </a:r>
            <a:r>
              <a:rPr lang="en-US"/>
              <a:t>330</a:t>
            </a:r>
          </a:p>
          <a:p>
            <a:pPr>
              <a:spcBef>
                <a:spcPts val="1200"/>
              </a:spcBef>
            </a:pPr>
            <a:r>
              <a:rPr lang="en-US" i="1"/>
              <a:t>Options</a:t>
            </a:r>
          </a:p>
          <a:p>
            <a:r>
              <a:rPr lang="en-US" i="1"/>
              <a:t>All Options</a:t>
            </a:r>
          </a:p>
          <a:p>
            <a:r>
              <a:rPr lang="en-US" i="1"/>
              <a:t>Simulation</a:t>
            </a:r>
          </a:p>
          <a:p>
            <a:r>
              <a:rPr lang="en-US" i="1"/>
              <a:t>    Simulations to Run: </a:t>
            </a:r>
            <a:r>
              <a:rPr lang="en-US"/>
              <a:t>31</a:t>
            </a:r>
          </a:p>
        </p:txBody>
      </p:sp>
      <p:sp>
        <p:nvSpPr>
          <p:cNvPr id="12" name="Oval 11"/>
          <p:cNvSpPr/>
          <p:nvPr/>
        </p:nvSpPr>
        <p:spPr>
          <a:xfrm>
            <a:off x="6477000" y="5065713"/>
            <a:ext cx="457200" cy="1555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17.8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Optimizing the Hotel Overbooking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45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0D6C266-0722-4CEF-84A5-DC313CA821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2590800"/>
            <a:ext cx="2341563" cy="28781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Select cell B17.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Results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Statistics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Mean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Select cells G2:G32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Repeat for cell B18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selecting H2:H32.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Simulation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Run Once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590800"/>
            <a:ext cx="2547938" cy="30988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4519" name="TextBox 9"/>
          <p:cNvSpPr txBox="1">
            <a:spLocks noChangeArrowheads="1"/>
          </p:cNvSpPr>
          <p:nvPr/>
        </p:nvSpPr>
        <p:spPr bwMode="auto">
          <a:xfrm>
            <a:off x="5156200" y="573881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17.17</a:t>
            </a:r>
          </a:p>
        </p:txBody>
      </p:sp>
      <p:sp>
        <p:nvSpPr>
          <p:cNvPr id="12" name="Oval 11"/>
          <p:cNvSpPr/>
          <p:nvPr/>
        </p:nvSpPr>
        <p:spPr>
          <a:xfrm>
            <a:off x="5705475" y="5322888"/>
            <a:ext cx="685800" cy="4159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39825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17.8 (continued)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Optimizing the Hotel Overbooking Model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7010400" y="5962650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17.17</a:t>
            </a:r>
          </a:p>
        </p:txBody>
      </p:sp>
      <p:sp>
        <p:nvSpPr>
          <p:cNvPr id="655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95BEBE2D-74C6-44A3-9459-839E2D830C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413" y="2122488"/>
            <a:ext cx="7315200" cy="384016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1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17.8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Optimizing the Hotel Overbooking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Optimizing Monte Carlo Simulation Models</a:t>
            </a:r>
            <a:endParaRPr lang="en-US" sz="3000" dirty="0">
              <a:ea typeface="+mj-ea"/>
              <a:cs typeface="+mj-cs"/>
            </a:endParaRPr>
          </a:p>
        </p:txBody>
      </p:sp>
      <p:sp>
        <p:nvSpPr>
          <p:cNvPr id="66563" name="TextBox 5"/>
          <p:cNvSpPr txBox="1">
            <a:spLocks noChangeArrowheads="1"/>
          </p:cNvSpPr>
          <p:nvPr/>
        </p:nvSpPr>
        <p:spPr bwMode="auto">
          <a:xfrm>
            <a:off x="7391400" y="57959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17.17</a:t>
            </a:r>
          </a:p>
        </p:txBody>
      </p:sp>
      <p:sp>
        <p:nvSpPr>
          <p:cNvPr id="665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5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EAB1828-3219-4307-A424-3DC4B879D65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2362200"/>
            <a:ext cx="7629525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7" name="TextBox 2"/>
          <p:cNvSpPr txBox="1">
            <a:spLocks noChangeArrowheads="1"/>
          </p:cNvSpPr>
          <p:nvPr/>
        </p:nvSpPr>
        <p:spPr bwMode="auto">
          <a:xfrm>
            <a:off x="1905000" y="4505325"/>
            <a:ext cx="18288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Accepting 313 reservations maximizes net revenue.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950075" y="4648200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858000" y="3867150"/>
            <a:ext cx="0" cy="120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17.9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Optimizing the Hotel Overbooking Model (Part 2)</a:t>
            </a:r>
            <a:endParaRPr lang="en-US" i="1" u="sng" smtClean="0"/>
          </a:p>
          <a:p>
            <a:r>
              <a:rPr lang="en-US" smtClean="0"/>
              <a:t>In Example 17.8, multiple parameterized simulations were used for optimization.</a:t>
            </a:r>
          </a:p>
          <a:p>
            <a:r>
              <a:rPr lang="en-US" i="1" smtClean="0"/>
              <a:t>Risk Solver </a:t>
            </a:r>
            <a:r>
              <a:rPr lang="en-US" smtClean="0"/>
              <a:t>allows for more direct optimization.</a:t>
            </a:r>
          </a:p>
          <a:p>
            <a:r>
              <a:rPr lang="en-US" smtClean="0"/>
              <a:t>We can use a </a:t>
            </a:r>
            <a:r>
              <a:rPr lang="en-US" u="sng" smtClean="0"/>
              <a:t>simulation optimization</a:t>
            </a:r>
            <a:r>
              <a:rPr lang="en-US" smtClean="0"/>
              <a:t> approach to find the optimal number of reservations to accept.</a:t>
            </a:r>
          </a:p>
          <a:p>
            <a:r>
              <a:rPr lang="en-US" smtClean="0"/>
              <a:t>First, specify bounds on the number of reservations (from 300 to 330).</a:t>
            </a:r>
          </a:p>
          <a:p>
            <a:r>
              <a:rPr lang="en-US" smtClean="0"/>
              <a:t>Then optimize with respect to net revenue.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675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8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87F56301-9ECD-4271-BF14-39D4D547D4C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chapters on linear, integer, and nonlinear optimization, we used </a:t>
            </a:r>
            <a:r>
              <a:rPr lang="en-US" u="sng" dirty="0" smtClean="0">
                <a:ea typeface="+mn-ea"/>
                <a:cs typeface="+mn-cs"/>
              </a:rPr>
              <a:t>deterministic</a:t>
            </a:r>
            <a:r>
              <a:rPr lang="en-US" dirty="0" smtClean="0">
                <a:ea typeface="+mn-ea"/>
                <a:cs typeface="+mn-cs"/>
              </a:rPr>
              <a:t> models.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most situations, some of the data will be uncertain, which implies inherent risk.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Stochastic</a:t>
            </a:r>
            <a:r>
              <a:rPr lang="en-US" dirty="0" smtClean="0">
                <a:ea typeface="+mn-ea"/>
                <a:cs typeface="+mn-cs"/>
              </a:rPr>
              <a:t> models incorporate uncertainty.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Problem-solving approaches in this chapter:</a:t>
            </a:r>
          </a:p>
          <a:p>
            <a:pPr marL="45720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Risk analysis of simulated models</a:t>
            </a:r>
          </a:p>
          <a:p>
            <a:pPr marL="45720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Multiple parameterized simulations</a:t>
            </a:r>
          </a:p>
          <a:p>
            <a:pPr marL="45720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</a:t>
            </a:r>
            <a:r>
              <a:rPr lang="en-US" dirty="0">
                <a:ea typeface="+mn-ea"/>
                <a:cs typeface="+mn-cs"/>
              </a:rPr>
              <a:t>Optimization using </a:t>
            </a:r>
            <a:r>
              <a:rPr lang="en-US" dirty="0" smtClean="0">
                <a:ea typeface="+mn-ea"/>
                <a:cs typeface="+mn-cs"/>
              </a:rPr>
              <a:t>simulation </a:t>
            </a:r>
          </a:p>
          <a:p>
            <a:pPr marL="45720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- Optimization using </a:t>
            </a:r>
            <a:r>
              <a:rPr lang="en-US" i="1" dirty="0" smtClean="0">
                <a:ea typeface="+mn-ea"/>
                <a:cs typeface="+mn-cs"/>
              </a:rPr>
              <a:t>Evolutionary Solver</a:t>
            </a: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Risk Analysis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18DBA4C-737A-40D0-A21A-0DC8A99D1F4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17.9 (continued)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Optimizing the Hotel Overbooking Model (Part 2)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68611" name="TextBox 5"/>
          <p:cNvSpPr txBox="1">
            <a:spLocks noChangeArrowheads="1"/>
          </p:cNvSpPr>
          <p:nvPr/>
        </p:nvSpPr>
        <p:spPr bwMode="auto">
          <a:xfrm>
            <a:off x="3733800" y="5202238"/>
            <a:ext cx="8620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Figure17.18</a:t>
            </a:r>
          </a:p>
        </p:txBody>
      </p:sp>
      <p:sp>
        <p:nvSpPr>
          <p:cNvPr id="686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3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AFBF55D-1DEC-42CB-8D8D-171B8097B2B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438400"/>
            <a:ext cx="4064000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Box 7"/>
          <p:cNvSpPr txBox="1">
            <a:spLocks noChangeArrowheads="1"/>
          </p:cNvSpPr>
          <p:nvPr/>
        </p:nvSpPr>
        <p:spPr bwMode="auto">
          <a:xfrm>
            <a:off x="1371600" y="2438400"/>
            <a:ext cx="1895475" cy="3275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Select cell B13.</a:t>
            </a:r>
          </a:p>
          <a:p>
            <a:r>
              <a:rPr lang="en-US" i="1"/>
              <a:t>Decisions</a:t>
            </a:r>
          </a:p>
          <a:p>
            <a:r>
              <a:rPr lang="en-US" i="1"/>
              <a:t>    Normal</a:t>
            </a:r>
          </a:p>
          <a:p>
            <a:r>
              <a:rPr lang="en-US" i="1"/>
              <a:t>Constraints</a:t>
            </a:r>
          </a:p>
          <a:p>
            <a:r>
              <a:rPr lang="en-US" i="1"/>
              <a:t>    Type/Bound</a:t>
            </a:r>
          </a:p>
          <a:p>
            <a:r>
              <a:rPr lang="en-US" i="1"/>
              <a:t>     Integer </a:t>
            </a:r>
          </a:p>
          <a:p>
            <a:r>
              <a:rPr lang="en-US" i="1"/>
              <a:t>     </a:t>
            </a:r>
            <a:r>
              <a:rPr lang="en-US"/>
              <a:t>&gt;= 300</a:t>
            </a:r>
          </a:p>
          <a:p>
            <a:r>
              <a:rPr lang="en-US"/>
              <a:t>     &lt;= 330</a:t>
            </a:r>
          </a:p>
          <a:p>
            <a:pPr>
              <a:spcBef>
                <a:spcPts val="1200"/>
              </a:spcBef>
            </a:pPr>
            <a:r>
              <a:rPr lang="en-US"/>
              <a:t>Select cell B18.</a:t>
            </a:r>
          </a:p>
          <a:p>
            <a:r>
              <a:rPr lang="en-US" i="1"/>
              <a:t>Objective</a:t>
            </a:r>
          </a:p>
          <a:p>
            <a:r>
              <a:rPr lang="en-US" i="1"/>
              <a:t>    </a:t>
            </a:r>
            <a:r>
              <a:rPr lang="en-US"/>
              <a:t>Max Expected</a:t>
            </a:r>
          </a:p>
        </p:txBody>
      </p:sp>
      <p:sp>
        <p:nvSpPr>
          <p:cNvPr id="68616" name="TextBox 2"/>
          <p:cNvSpPr txBox="1">
            <a:spLocks noChangeArrowheads="1"/>
          </p:cNvSpPr>
          <p:nvPr/>
        </p:nvSpPr>
        <p:spPr bwMode="auto">
          <a:xfrm>
            <a:off x="1371600" y="5730875"/>
            <a:ext cx="1946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Choose </a:t>
            </a:r>
            <a:r>
              <a:rPr lang="en-US" i="1"/>
              <a:t>Optimize</a:t>
            </a:r>
          </a:p>
        </p:txBody>
      </p:sp>
      <p:sp>
        <p:nvSpPr>
          <p:cNvPr id="68617" name="TextBox 9"/>
          <p:cNvSpPr txBox="1">
            <a:spLocks noChangeArrowheads="1"/>
          </p:cNvSpPr>
          <p:nvPr/>
        </p:nvSpPr>
        <p:spPr bwMode="auto">
          <a:xfrm>
            <a:off x="4064000" y="5454650"/>
            <a:ext cx="3733800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Again, accepting 313 reservations maximizes net revenue.</a:t>
            </a:r>
          </a:p>
        </p:txBody>
      </p:sp>
      <p:sp>
        <p:nvSpPr>
          <p:cNvPr id="4" name="Oval 3"/>
          <p:cNvSpPr/>
          <p:nvPr/>
        </p:nvSpPr>
        <p:spPr>
          <a:xfrm>
            <a:off x="5715000" y="4291013"/>
            <a:ext cx="381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Portfolio Allocation Models</a:t>
            </a:r>
            <a:endParaRPr lang="en-US" i="1" u="sng" smtClean="0"/>
          </a:p>
          <a:p>
            <a:r>
              <a:rPr lang="en-US" smtClean="0"/>
              <a:t>These models determine how to allocate an investment among a variety of assets.</a:t>
            </a:r>
          </a:p>
          <a:p>
            <a:r>
              <a:rPr lang="en-US" smtClean="0"/>
              <a:t>Each asset has an expected annual return and a level of risk in meeting that return estimate.</a:t>
            </a:r>
          </a:p>
          <a:p>
            <a:r>
              <a:rPr lang="en-US" u="sng" smtClean="0"/>
              <a:t>Arbitrate pricing theory</a:t>
            </a:r>
            <a:r>
              <a:rPr lang="en-US" smtClean="0"/>
              <a:t> provides estimates of the sensitivity of investments to risk factors such as inflation, industrial production, interest rates, etc.</a:t>
            </a:r>
          </a:p>
          <a:p>
            <a:r>
              <a:rPr lang="en-US" smtClean="0"/>
              <a:t>Maximizing return subject to the risk tolerance of the investor is typically the objective.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696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7FF19F34-F818-47F9-AB76-B16CAB4DB87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34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Example 17.10  Setting Up the Spreadsheet Model</a:t>
            </a:r>
            <a:endParaRPr lang="en-US" i="1" u="sng"/>
          </a:p>
          <a:p>
            <a:r>
              <a:rPr lang="en-US"/>
              <a:t>An investor has $100,000 to invest.</a:t>
            </a:r>
          </a:p>
          <a:p>
            <a:r>
              <a:rPr lang="en-US"/>
              <a:t>Four assets are under consideration.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investor will tolerate a weighted risk per dollar invested of at most 1.</a:t>
            </a:r>
          </a:p>
          <a:p>
            <a:r>
              <a:rPr lang="en-US"/>
              <a:t>Find the allocation that maximizes return subject to the limitation on weighted risk.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06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0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9841906-414A-4F48-A632-F9B22E9464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971800"/>
            <a:ext cx="54864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967038"/>
            <a:ext cx="2085975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17.10 (continued)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Setting Up the Spreadsheet Model</a:t>
            </a:r>
            <a:endParaRPr lang="en-US" i="1" u="sng" smtClean="0"/>
          </a:p>
          <a:p>
            <a:r>
              <a:rPr lang="en-US" smtClean="0"/>
              <a:t>Define </a:t>
            </a:r>
            <a:r>
              <a:rPr lang="en-US" i="1" smtClean="0"/>
              <a:t>X</a:t>
            </a:r>
            <a:r>
              <a:rPr lang="en-US" i="1" baseline="-25000" smtClean="0"/>
              <a:t>i</a:t>
            </a:r>
            <a:r>
              <a:rPr lang="en-US" smtClean="0"/>
              <a:t> as the amount invested in asset </a:t>
            </a:r>
            <a:r>
              <a:rPr lang="en-US" i="1" smtClean="0"/>
              <a:t>i</a:t>
            </a:r>
          </a:p>
          <a:p>
            <a:r>
              <a:rPr lang="en-US" smtClean="0"/>
              <a:t>Maximize 0.05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+ 0.07</a:t>
            </a:r>
            <a:r>
              <a:rPr lang="en-US" i="1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 + 0.11</a:t>
            </a:r>
            <a:r>
              <a:rPr lang="en-US" i="1" smtClean="0"/>
              <a:t>X</a:t>
            </a:r>
            <a:r>
              <a:rPr lang="en-US" baseline="-25000" smtClean="0"/>
              <a:t>3</a:t>
            </a:r>
            <a:r>
              <a:rPr lang="en-US" smtClean="0"/>
              <a:t> + 0.04</a:t>
            </a:r>
            <a:r>
              <a:rPr lang="en-US" i="1" smtClean="0"/>
              <a:t>X</a:t>
            </a:r>
            <a:r>
              <a:rPr lang="en-US" baseline="-25000" smtClean="0"/>
              <a:t>4</a:t>
            </a:r>
            <a:r>
              <a:rPr lang="en-US" smtClean="0"/>
              <a:t> </a:t>
            </a:r>
          </a:p>
          <a:p>
            <a:pPr>
              <a:buFont typeface="Wingdings 3" pitchFamily="-72" charset="2"/>
              <a:buNone/>
            </a:pP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  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i="1" baseline="-25000" smtClean="0"/>
              <a:t> </a:t>
            </a:r>
            <a:r>
              <a:rPr lang="en-US" smtClean="0"/>
              <a:t>+ </a:t>
            </a:r>
            <a:r>
              <a:rPr lang="en-US" i="1" smtClean="0"/>
              <a:t>X</a:t>
            </a:r>
            <a:r>
              <a:rPr lang="en-US" baseline="-25000" smtClean="0"/>
              <a:t>2</a:t>
            </a:r>
            <a:r>
              <a:rPr lang="en-US" i="1" baseline="-25000" smtClean="0"/>
              <a:t> </a:t>
            </a:r>
            <a:r>
              <a:rPr lang="en-US" smtClean="0"/>
              <a:t>+ </a:t>
            </a:r>
            <a:r>
              <a:rPr lang="en-US" i="1" smtClean="0"/>
              <a:t>X</a:t>
            </a:r>
            <a:r>
              <a:rPr lang="en-US" baseline="-25000" smtClean="0"/>
              <a:t>3</a:t>
            </a:r>
            <a:r>
              <a:rPr lang="en-US" i="1" baseline="-25000" smtClean="0"/>
              <a:t> </a:t>
            </a:r>
            <a:r>
              <a:rPr lang="en-US" smtClean="0"/>
              <a:t>+ </a:t>
            </a:r>
            <a:r>
              <a:rPr lang="en-US" i="1" smtClean="0"/>
              <a:t>X</a:t>
            </a:r>
            <a:r>
              <a:rPr lang="en-US" baseline="-25000" smtClean="0"/>
              <a:t>4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≤</a:t>
            </a:r>
            <a:r>
              <a:rPr lang="en-US" smtClean="0"/>
              <a:t> 100,000</a:t>
            </a:r>
            <a:endParaRPr lang="en-US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 3" pitchFamily="-72" charset="2"/>
              <a:buNone/>
            </a:pP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   − </a:t>
            </a:r>
            <a:r>
              <a:rPr lang="en-US" smtClean="0"/>
              <a:t>0.5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i="1" baseline="-25000" smtClean="0"/>
              <a:t> </a:t>
            </a:r>
            <a:r>
              <a:rPr lang="en-US" smtClean="0"/>
              <a:t>+ 1.8</a:t>
            </a:r>
            <a:r>
              <a:rPr lang="en-US" i="1" smtClean="0"/>
              <a:t>X</a:t>
            </a:r>
            <a:r>
              <a:rPr lang="en-US" baseline="-25000" smtClean="0"/>
              <a:t>2</a:t>
            </a:r>
            <a:r>
              <a:rPr lang="en-US" i="1" baseline="-25000" smtClean="0"/>
              <a:t> </a:t>
            </a:r>
            <a:r>
              <a:rPr lang="en-US" smtClean="0"/>
              <a:t>+ 2.1</a:t>
            </a:r>
            <a:r>
              <a:rPr lang="en-US" i="1" smtClean="0"/>
              <a:t>X</a:t>
            </a:r>
            <a:r>
              <a:rPr lang="en-US" baseline="-25000" smtClean="0"/>
              <a:t>3</a:t>
            </a:r>
            <a:r>
              <a:rPr lang="en-US" i="1" baseline="-25000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 0.3</a:t>
            </a:r>
            <a:r>
              <a:rPr lang="en-US" i="1" smtClean="0"/>
              <a:t>X</a:t>
            </a:r>
            <a:r>
              <a:rPr lang="en-US" baseline="-25000" smtClean="0"/>
              <a:t>4</a:t>
            </a:r>
            <a:r>
              <a:rPr lang="en-US" i="1" baseline="-25000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 smtClean="0"/>
              <a:t> 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+</a:t>
            </a:r>
            <a:r>
              <a:rPr lang="en-US" i="1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+</a:t>
            </a:r>
            <a:r>
              <a:rPr lang="en-US" i="1" smtClean="0"/>
              <a:t>X</a:t>
            </a:r>
            <a:r>
              <a:rPr lang="en-US" baseline="-25000" smtClean="0"/>
              <a:t>3</a:t>
            </a:r>
            <a:r>
              <a:rPr lang="en-US" smtClean="0"/>
              <a:t>+</a:t>
            </a:r>
            <a:r>
              <a:rPr lang="en-US" i="1" smtClean="0"/>
              <a:t>X</a:t>
            </a:r>
            <a:r>
              <a:rPr lang="en-US" baseline="-25000" smtClean="0"/>
              <a:t>4</a:t>
            </a:r>
            <a:r>
              <a:rPr lang="en-US" smtClean="0"/>
              <a:t> 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   2,500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≤ 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 smtClean="0"/>
              <a:t> 5,000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 X</a:t>
            </a:r>
            <a:r>
              <a:rPr lang="en-US" baseline="-25000" smtClean="0"/>
              <a:t>2</a:t>
            </a:r>
            <a:r>
              <a:rPr lang="en-US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≥</a:t>
            </a:r>
            <a:r>
              <a:rPr lang="en-US" smtClean="0"/>
              <a:t> 30,000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 X</a:t>
            </a:r>
            <a:r>
              <a:rPr lang="en-US" baseline="-25000" smtClean="0"/>
              <a:t>3</a:t>
            </a:r>
            <a:r>
              <a:rPr lang="en-US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≥</a:t>
            </a:r>
            <a:r>
              <a:rPr lang="en-US" smtClean="0"/>
              <a:t> 15,000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 X</a:t>
            </a:r>
            <a:r>
              <a:rPr lang="en-US" baseline="-25000" smtClean="0"/>
              <a:t>4</a:t>
            </a:r>
            <a:r>
              <a:rPr lang="en-US" smtClean="0"/>
              <a:t>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≥</a:t>
            </a:r>
            <a:r>
              <a:rPr lang="en-US" smtClean="0"/>
              <a:t> 0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16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714F2C9-6560-4ECD-B657-492338D57EA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Setting Up the Spreadsheet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2707" name="TextBox 5"/>
          <p:cNvSpPr txBox="1">
            <a:spLocks noChangeArrowheads="1"/>
          </p:cNvSpPr>
          <p:nvPr/>
        </p:nvSpPr>
        <p:spPr bwMode="auto">
          <a:xfrm>
            <a:off x="6353175" y="5964238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17.19b</a:t>
            </a:r>
          </a:p>
        </p:txBody>
      </p:sp>
      <p:sp>
        <p:nvSpPr>
          <p:cNvPr id="727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5FF9671-A737-4305-BE07-8A9385B8FDD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476500"/>
            <a:ext cx="64198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17.10 (continued)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Setting Up the Spreadsheet Model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3731" name="TextBox 5"/>
          <p:cNvSpPr txBox="1">
            <a:spLocks noChangeArrowheads="1"/>
          </p:cNvSpPr>
          <p:nvPr/>
        </p:nvSpPr>
        <p:spPr bwMode="auto">
          <a:xfrm>
            <a:off x="5630863" y="5964238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17.19a</a:t>
            </a:r>
          </a:p>
        </p:txBody>
      </p:sp>
      <p:sp>
        <p:nvSpPr>
          <p:cNvPr id="737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3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3463468-2668-48BB-89B7-5122260F32E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43163"/>
            <a:ext cx="59150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2"/>
          <p:cNvSpPr txBox="1">
            <a:spLocks noChangeArrowheads="1"/>
          </p:cNvSpPr>
          <p:nvPr/>
        </p:nvSpPr>
        <p:spPr bwMode="auto">
          <a:xfrm>
            <a:off x="6781800" y="2590800"/>
            <a:ext cx="1828800" cy="24511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current solution to the problem is not feasible.</a:t>
            </a:r>
          </a:p>
          <a:p>
            <a:pPr>
              <a:spcBef>
                <a:spcPts val="1200"/>
              </a:spcBef>
            </a:pPr>
            <a:r>
              <a:rPr lang="en-US"/>
              <a:t>The weighted risk per dollar invested (1.46) exceeds 1.</a:t>
            </a:r>
          </a:p>
        </p:txBody>
      </p:sp>
      <p:sp>
        <p:nvSpPr>
          <p:cNvPr id="9" name="Oval 8"/>
          <p:cNvSpPr/>
          <p:nvPr/>
        </p:nvSpPr>
        <p:spPr>
          <a:xfrm>
            <a:off x="4800600" y="5030788"/>
            <a:ext cx="830263" cy="2047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346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17.11  Setting Up the Simulation Model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For the </a:t>
            </a:r>
            <a:r>
              <a:rPr lang="en-US" i="1" dirty="0" smtClean="0">
                <a:ea typeface="+mn-ea"/>
                <a:cs typeface="+mn-cs"/>
              </a:rPr>
              <a:t>Portfolio Allocation Model </a:t>
            </a:r>
            <a:r>
              <a:rPr lang="en-US" dirty="0" smtClean="0">
                <a:ea typeface="+mn-ea"/>
                <a:cs typeface="+mn-cs"/>
              </a:rPr>
              <a:t>in the previous example, assume that annual returns are uncertain for all but the savings account.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Life insurance returns are uniformly distributed.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  <a:sym typeface="Wingdings" pitchFamily="2" charset="2"/>
              </a:rPr>
              <a:t>    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Cell B6: =</a:t>
            </a:r>
            <a:r>
              <a:rPr lang="en-US" sz="2200" dirty="0" err="1" smtClean="0">
                <a:ea typeface="+mn-ea"/>
                <a:cs typeface="+mn-cs"/>
                <a:sym typeface="Wingdings" pitchFamily="2" charset="2"/>
              </a:rPr>
              <a:t>PsiUniform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(4%, 6%)</a:t>
            </a:r>
            <a:endParaRPr lang="en-US" sz="2200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Bond mutual fund returns are normally distributed.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 smtClean="0"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Cell B7: = </a:t>
            </a:r>
            <a:r>
              <a:rPr lang="en-US" sz="2200" dirty="0" err="1" smtClean="0">
                <a:ea typeface="+mn-ea"/>
                <a:cs typeface="+mn-cs"/>
                <a:sym typeface="Wingdings" pitchFamily="2" charset="2"/>
              </a:rPr>
              <a:t>PsiNormal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(7%, 1%)</a:t>
            </a:r>
            <a:endParaRPr lang="en-US" sz="2200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Stock fund returns are </a:t>
            </a:r>
            <a:r>
              <a:rPr lang="en-US" dirty="0" err="1" smtClean="0">
                <a:ea typeface="+mn-ea"/>
                <a:cs typeface="+mn-cs"/>
              </a:rPr>
              <a:t>lognormally</a:t>
            </a:r>
            <a:r>
              <a:rPr lang="en-US" dirty="0" smtClean="0">
                <a:ea typeface="+mn-ea"/>
                <a:cs typeface="+mn-cs"/>
              </a:rPr>
              <a:t> distributed.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</a:t>
            </a:r>
            <a:r>
              <a:rPr lang="en-US" dirty="0" smtClean="0"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Cell B8: = </a:t>
            </a:r>
            <a:r>
              <a:rPr lang="en-US" sz="2200" dirty="0" err="1" smtClean="0">
                <a:ea typeface="+mn-ea"/>
                <a:cs typeface="+mn-cs"/>
                <a:sym typeface="Wingdings" pitchFamily="2" charset="2"/>
              </a:rPr>
              <a:t>PsiLogNormal</a:t>
            </a:r>
            <a:r>
              <a:rPr lang="en-US" sz="2200" dirty="0" smtClean="0">
                <a:ea typeface="+mn-ea"/>
                <a:cs typeface="+mn-cs"/>
                <a:sym typeface="Wingdings" pitchFamily="2" charset="2"/>
              </a:rPr>
              <a:t>(11%, 4%)</a:t>
            </a:r>
            <a:endParaRPr lang="en-US" sz="2200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Also, define Cell D20 (total expected return) as an uncertain output cell by adding </a:t>
            </a:r>
            <a:r>
              <a:rPr lang="en-US" sz="2200" dirty="0" smtClean="0">
                <a:ea typeface="+mn-ea"/>
                <a:cs typeface="+mn-cs"/>
              </a:rPr>
              <a:t>+</a:t>
            </a:r>
            <a:r>
              <a:rPr lang="en-US" sz="2200" dirty="0" err="1" smtClean="0">
                <a:ea typeface="+mn-ea"/>
                <a:cs typeface="+mn-cs"/>
              </a:rPr>
              <a:t>PsiOutput</a:t>
            </a:r>
            <a:r>
              <a:rPr lang="en-US" sz="2200" dirty="0" smtClean="0">
                <a:ea typeface="+mn-ea"/>
                <a:cs typeface="+mn-cs"/>
              </a:rPr>
              <a:t>()</a:t>
            </a:r>
            <a:endParaRPr lang="en-US" sz="22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47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6FE4A6A-AE4A-4BEF-9D76-93EBBE0D8A5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8463" y="1384300"/>
            <a:ext cx="8229600" cy="4525963"/>
          </a:xfrm>
        </p:spPr>
        <p:txBody>
          <a:bodyPr>
            <a:norm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17.12  Setting Up the Optimization Model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for </a:t>
            </a:r>
            <a:r>
              <a:rPr lang="en-US" dirty="0">
                <a:ea typeface="+mn-ea"/>
                <a:cs typeface="+mn-cs"/>
              </a:rPr>
              <a:t>the </a:t>
            </a:r>
            <a:r>
              <a:rPr lang="en-US" i="1" dirty="0">
                <a:ea typeface="+mn-ea"/>
                <a:cs typeface="+mn-cs"/>
              </a:rPr>
              <a:t>Portfolio Allocation Model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5779" name="TextBox 5"/>
          <p:cNvSpPr txBox="1">
            <a:spLocks noChangeArrowheads="1"/>
          </p:cNvSpPr>
          <p:nvPr/>
        </p:nvSpPr>
        <p:spPr bwMode="auto">
          <a:xfrm>
            <a:off x="7269163" y="589915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17.20</a:t>
            </a:r>
          </a:p>
        </p:txBody>
      </p:sp>
      <p:sp>
        <p:nvSpPr>
          <p:cNvPr id="7578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DEBEE5CD-80CB-4B7B-9D28-1F97DC1D181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7958138" cy="3513138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442913" y="1365250"/>
            <a:ext cx="8229600" cy="4525963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Example 17.12 (continued) Setting Up the Model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6803" name="TextBox 5"/>
          <p:cNvSpPr txBox="1">
            <a:spLocks noChangeArrowheads="1"/>
          </p:cNvSpPr>
          <p:nvPr/>
        </p:nvSpPr>
        <p:spPr bwMode="auto">
          <a:xfrm>
            <a:off x="7258050" y="614521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17.20</a:t>
            </a:r>
          </a:p>
        </p:txBody>
      </p:sp>
      <p:sp>
        <p:nvSpPr>
          <p:cNvPr id="7680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5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C35EDC56-F8D4-4ACA-82A9-14E073CB125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5641975" cy="424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TextBox 2"/>
          <p:cNvSpPr txBox="1">
            <a:spLocks noChangeArrowheads="1"/>
          </p:cNvSpPr>
          <p:nvPr/>
        </p:nvSpPr>
        <p:spPr bwMode="auto">
          <a:xfrm>
            <a:off x="685800" y="1905000"/>
            <a:ext cx="1552575" cy="4175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r>
              <a:rPr lang="en-US"/>
              <a:t>Objective:</a:t>
            </a:r>
          </a:p>
          <a:p>
            <a:r>
              <a:rPr lang="en-US"/>
              <a:t>   Max D20</a:t>
            </a:r>
          </a:p>
          <a:p>
            <a:r>
              <a:rPr lang="en-US"/>
              <a:t>   (Expected) </a:t>
            </a:r>
          </a:p>
          <a:p>
            <a:pPr>
              <a:spcBef>
                <a:spcPts val="600"/>
              </a:spcBef>
            </a:pPr>
            <a:r>
              <a:rPr lang="en-US"/>
              <a:t>Decision</a:t>
            </a:r>
          </a:p>
          <a:p>
            <a:r>
              <a:rPr lang="en-US"/>
              <a:t>   Variables:</a:t>
            </a:r>
          </a:p>
          <a:p>
            <a:r>
              <a:rPr lang="en-US"/>
              <a:t>   B16:B19</a:t>
            </a:r>
          </a:p>
          <a:p>
            <a:pPr>
              <a:spcBef>
                <a:spcPts val="600"/>
              </a:spcBef>
            </a:pPr>
            <a:r>
              <a:rPr lang="en-US"/>
              <a:t>Constraints:</a:t>
            </a:r>
          </a:p>
          <a:p>
            <a:r>
              <a:rPr lang="en-US"/>
              <a:t>  B20 &lt;= B10</a:t>
            </a:r>
          </a:p>
          <a:p>
            <a:r>
              <a:rPr lang="en-US"/>
              <a:t>  D16 &lt;= E10</a:t>
            </a:r>
          </a:p>
          <a:p>
            <a:pPr>
              <a:spcBef>
                <a:spcPts val="600"/>
              </a:spcBef>
            </a:pPr>
            <a:r>
              <a:rPr lang="en-US"/>
              <a:t>Bounds:</a:t>
            </a:r>
          </a:p>
          <a:p>
            <a:r>
              <a:rPr lang="en-US"/>
              <a:t>  B16 &lt;= D6</a:t>
            </a:r>
          </a:p>
          <a:p>
            <a:r>
              <a:rPr lang="en-US"/>
              <a:t>  B16 &gt;= C6</a:t>
            </a:r>
          </a:p>
          <a:p>
            <a:r>
              <a:rPr lang="en-US"/>
              <a:t>  B17&gt; = C7</a:t>
            </a:r>
          </a:p>
          <a:p>
            <a:r>
              <a:rPr lang="en-US"/>
              <a:t>  B18 &gt;= C8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17.12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Setting Up the Optimization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5969000" y="597535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17.21</a:t>
            </a:r>
          </a:p>
        </p:txBody>
      </p:sp>
      <p:sp>
        <p:nvSpPr>
          <p:cNvPr id="778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C38959A-6200-4BCB-9ED2-924060C0471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362200"/>
            <a:ext cx="6262688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5740400" y="3657600"/>
            <a:ext cx="584200" cy="1555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832" name="TextBox 8"/>
          <p:cNvSpPr txBox="1">
            <a:spLocks noChangeArrowheads="1"/>
          </p:cNvSpPr>
          <p:nvPr/>
        </p:nvSpPr>
        <p:spPr bwMode="auto">
          <a:xfrm>
            <a:off x="7086600" y="2362200"/>
            <a:ext cx="14478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$6,935 is the mean simulated total return.</a:t>
            </a:r>
          </a:p>
        </p:txBody>
      </p:sp>
      <p:sp>
        <p:nvSpPr>
          <p:cNvPr id="77833" name="TextBox 9"/>
          <p:cNvSpPr txBox="1">
            <a:spLocks noChangeArrowheads="1"/>
          </p:cNvSpPr>
          <p:nvPr/>
        </p:nvSpPr>
        <p:spPr bwMode="auto">
          <a:xfrm>
            <a:off x="7102475" y="3749675"/>
            <a:ext cx="1355725" cy="17494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There is a very small chance of exceeding a $10,000 return.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17.1 Uncertainty in the </a:t>
            </a:r>
            <a:r>
              <a:rPr lang="en-US" u="sng" dirty="0" err="1" smtClean="0">
                <a:ea typeface="+mn-ea"/>
                <a:cs typeface="+mn-cs"/>
              </a:rPr>
              <a:t>Sklenka</a:t>
            </a:r>
            <a:r>
              <a:rPr lang="en-US" u="sng" dirty="0" smtClean="0">
                <a:ea typeface="+mn-ea"/>
                <a:cs typeface="+mn-cs"/>
              </a:rPr>
              <a:t> Ski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Recall the </a:t>
            </a:r>
            <a:r>
              <a:rPr lang="en-US" dirty="0" err="1" smtClean="0">
                <a:ea typeface="+mn-ea"/>
                <a:cs typeface="+mn-cs"/>
              </a:rPr>
              <a:t>Sklenka</a:t>
            </a:r>
            <a:r>
              <a:rPr lang="en-US" dirty="0" smtClean="0">
                <a:ea typeface="+mn-ea"/>
                <a:cs typeface="+mn-cs"/>
              </a:rPr>
              <a:t> Ski model, which maximizes profit on skis produced subject to constraints on: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Fabrication labor hours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Finishing labor hours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- Market mixture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Now suppose the labor hours</a:t>
            </a:r>
          </a:p>
          <a:p>
            <a:pPr marL="109728" indent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for </a:t>
            </a:r>
            <a:r>
              <a:rPr lang="en-US" u="sng" dirty="0" smtClean="0">
                <a:ea typeface="+mn-ea"/>
                <a:cs typeface="+mn-cs"/>
              </a:rPr>
              <a:t>finishing</a:t>
            </a:r>
            <a:r>
              <a:rPr lang="en-US" dirty="0" smtClean="0">
                <a:ea typeface="+mn-ea"/>
                <a:cs typeface="+mn-cs"/>
              </a:rPr>
              <a:t> each type of ski </a:t>
            </a:r>
          </a:p>
          <a:p>
            <a:pPr marL="109728" indent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is stochastic, following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triangular </a:t>
            </a:r>
            <a:r>
              <a:rPr lang="en-US" dirty="0">
                <a:ea typeface="+mn-ea"/>
                <a:cs typeface="+mn-cs"/>
              </a:rPr>
              <a:t>distributions.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Overtime is needed for more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than 21 hours finishing. 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7635875" y="55594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17.1</a:t>
            </a:r>
          </a:p>
        </p:txBody>
      </p:sp>
      <p:sp>
        <p:nvSpPr>
          <p:cNvPr id="327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3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8A2C5E6E-EC0B-4A2B-9AC7-AB5A711E031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2275" y="2741613"/>
            <a:ext cx="2962275" cy="281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6999288" y="3592513"/>
            <a:ext cx="650875" cy="1492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Project-Selection with Uncertainty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Project-selection and capital-budgeting projects typically have many uncertainties because they involve future events.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Returns and resource requirements are often uncertain estimates.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Implementing a project is not guarantee of successful completion.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Evolutionary Solver, </a:t>
            </a:r>
            <a:r>
              <a:rPr lang="en-US" dirty="0" smtClean="0">
                <a:ea typeface="+mn-ea"/>
                <a:cs typeface="+mn-cs"/>
              </a:rPr>
              <a:t>which searches a feasible space for an optimal solution, allows for the incorporation of uncertainties in these models.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88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54D0B836-31B3-42EC-A0C6-38A39FEB9D1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17.13 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 Project-Selection Model with Uncertainty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Recall Example </a:t>
            </a:r>
            <a:r>
              <a:rPr lang="en-US" u="sng" dirty="0">
                <a:ea typeface="+mn-ea"/>
                <a:cs typeface="+mn-cs"/>
              </a:rPr>
              <a:t>15.5  </a:t>
            </a:r>
            <a:r>
              <a:rPr lang="en-US" i="1" u="sng" dirty="0">
                <a:ea typeface="+mn-ea"/>
                <a:cs typeface="+mn-cs"/>
              </a:rPr>
              <a:t>Hahn Engineering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Five potential projects </a:t>
            </a:r>
            <a:r>
              <a:rPr lang="en-US" dirty="0" smtClean="0">
                <a:ea typeface="+mn-ea"/>
                <a:cs typeface="+mn-cs"/>
              </a:rPr>
              <a:t>were </a:t>
            </a:r>
            <a:r>
              <a:rPr lang="en-US" dirty="0">
                <a:ea typeface="+mn-ea"/>
                <a:cs typeface="+mn-cs"/>
              </a:rPr>
              <a:t>being considered.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Cash and personnel requirements </a:t>
            </a:r>
            <a:r>
              <a:rPr lang="en-US" dirty="0" smtClean="0">
                <a:ea typeface="+mn-ea"/>
                <a:cs typeface="+mn-cs"/>
              </a:rPr>
              <a:t>did </a:t>
            </a:r>
            <a:r>
              <a:rPr lang="en-US" dirty="0">
                <a:ea typeface="+mn-ea"/>
                <a:cs typeface="+mn-cs"/>
              </a:rPr>
              <a:t>not allow selection of all 5 projects.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The objective </a:t>
            </a:r>
            <a:r>
              <a:rPr lang="en-US" dirty="0" smtClean="0">
                <a:ea typeface="+mn-ea"/>
                <a:cs typeface="+mn-cs"/>
              </a:rPr>
              <a:t>was </a:t>
            </a:r>
            <a:r>
              <a:rPr lang="en-US" dirty="0">
                <a:ea typeface="+mn-ea"/>
                <a:cs typeface="+mn-cs"/>
              </a:rPr>
              <a:t>to determine which projects to select in order to maximize expected return.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Define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i="1" baseline="-25000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as binary: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i="1" baseline="-25000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= 1 if project </a:t>
            </a:r>
            <a:r>
              <a:rPr lang="en-US" i="1" dirty="0">
                <a:ea typeface="+mn-ea"/>
                <a:cs typeface="+mn-cs"/>
              </a:rPr>
              <a:t>i </a:t>
            </a:r>
            <a:r>
              <a:rPr lang="en-US" dirty="0">
                <a:ea typeface="+mn-ea"/>
                <a:cs typeface="+mn-cs"/>
              </a:rPr>
              <a:t>is selected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                                  X</a:t>
            </a:r>
            <a:r>
              <a:rPr lang="en-US" i="1" baseline="-25000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= </a:t>
            </a:r>
            <a:r>
              <a:rPr lang="en-US" dirty="0">
                <a:ea typeface="+mn-ea"/>
                <a:cs typeface="+mn-cs"/>
              </a:rPr>
              <a:t>0 if project </a:t>
            </a:r>
            <a:r>
              <a:rPr lang="en-US" i="1" dirty="0">
                <a:ea typeface="+mn-ea"/>
                <a:cs typeface="+mn-cs"/>
              </a:rPr>
              <a:t>i </a:t>
            </a:r>
            <a:r>
              <a:rPr lang="en-US" dirty="0">
                <a:ea typeface="+mn-ea"/>
                <a:cs typeface="+mn-cs"/>
              </a:rPr>
              <a:t>not selected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798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9DE5D6EA-6EE8-4FBB-A10B-699A4D8580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r>
              <a:rPr lang="en-US" smtClean="0"/>
              <a:t>Suppose the mean returns are uncertain and can be modeled using lognormal distributions.</a:t>
            </a:r>
          </a:p>
          <a:p>
            <a:r>
              <a:rPr lang="en-US" smtClean="0"/>
              <a:t>Also, the probability of completing a selected project is not 100% and varies by project.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7324725" y="5715000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17.1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7E185B56-8115-41E5-B37D-3EBDCC8F80E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91000"/>
            <a:ext cx="7315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r>
              <a:rPr lang="en-US" smtClean="0"/>
              <a:t>To model whether a project is successful, use a binomial probability distribution with </a:t>
            </a:r>
            <a:r>
              <a:rPr lang="en-US" i="1" smtClean="0"/>
              <a:t>n </a:t>
            </a:r>
            <a:r>
              <a:rPr lang="en-US" smtClean="0"/>
              <a:t>= 1.</a:t>
            </a:r>
          </a:p>
          <a:p>
            <a:r>
              <a:rPr lang="en-US" smtClean="0"/>
              <a:t>Use IF statements to apply the </a:t>
            </a:r>
            <a:r>
              <a:rPr lang="en-US" i="1" smtClean="0"/>
              <a:t>returns</a:t>
            </a:r>
            <a:r>
              <a:rPr lang="en-US" smtClean="0"/>
              <a:t> and success probabilities only to “selected” projects.</a:t>
            </a:r>
          </a:p>
          <a:p>
            <a:r>
              <a:rPr lang="en-US" smtClean="0"/>
              <a:t>Specify total return as a changing output cell.</a:t>
            </a:r>
          </a:p>
          <a:p>
            <a:r>
              <a:rPr lang="en-US" smtClean="0"/>
              <a:t>Solve the model using both </a:t>
            </a:r>
            <a:r>
              <a:rPr lang="en-US" u="sng" smtClean="0"/>
              <a:t>simulation</a:t>
            </a:r>
            <a:r>
              <a:rPr lang="en-US" smtClean="0"/>
              <a:t> and </a:t>
            </a:r>
            <a:r>
              <a:rPr lang="en-US" i="1" u="sng" smtClean="0"/>
              <a:t>Evolutionary Solver</a:t>
            </a:r>
            <a:r>
              <a:rPr lang="en-US" smtClean="0"/>
              <a:t>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19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8FEBEEF-20E0-4683-BBCF-B79FD479FB4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29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8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85D40E4E-BF7F-471C-AE8D-6E06D30F866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2949" name="TextBox 2"/>
          <p:cNvSpPr txBox="1">
            <a:spLocks noChangeArrowheads="1"/>
          </p:cNvSpPr>
          <p:nvPr/>
        </p:nvSpPr>
        <p:spPr bwMode="auto">
          <a:xfrm>
            <a:off x="1752600" y="2449513"/>
            <a:ext cx="5330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Spreadsheet formulation with columns C-E hidden.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2819400"/>
            <a:ext cx="7696200" cy="296386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39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E0DDD4AA-8896-4DA5-B659-BBB66F5BA45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3973" name="TextBox 3"/>
          <p:cNvSpPr txBox="1">
            <a:spLocks noChangeArrowheads="1"/>
          </p:cNvSpPr>
          <p:nvPr/>
        </p:nvSpPr>
        <p:spPr bwMode="auto">
          <a:xfrm>
            <a:off x="576263" y="2413000"/>
            <a:ext cx="4395787" cy="280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Objective</a:t>
            </a:r>
            <a:r>
              <a:rPr lang="en-US"/>
              <a:t>: </a:t>
            </a:r>
          </a:p>
          <a:p>
            <a:r>
              <a:rPr lang="en-US"/>
              <a:t>   Maximize Expected Return (G16)</a:t>
            </a:r>
          </a:p>
          <a:p>
            <a:pPr>
              <a:spcBef>
                <a:spcPts val="600"/>
              </a:spcBef>
            </a:pPr>
            <a:r>
              <a:rPr lang="en-US" i="1"/>
              <a:t>Decision Variables</a:t>
            </a:r>
            <a:r>
              <a:rPr lang="en-US"/>
              <a:t>: </a:t>
            </a:r>
          </a:p>
          <a:p>
            <a:r>
              <a:rPr lang="en-US"/>
              <a:t>   Normal (B14:F14)</a:t>
            </a:r>
          </a:p>
          <a:p>
            <a:pPr>
              <a:spcBef>
                <a:spcPts val="600"/>
              </a:spcBef>
            </a:pPr>
            <a:r>
              <a:rPr lang="en-US" i="1"/>
              <a:t>Constraints:</a:t>
            </a:r>
            <a:r>
              <a:rPr lang="en-US"/>
              <a:t> </a:t>
            </a:r>
          </a:p>
          <a:p>
            <a:r>
              <a:rPr lang="en-US"/>
              <a:t>  Cash used ≤ available (G17 ≤ G9)</a:t>
            </a:r>
          </a:p>
          <a:p>
            <a:r>
              <a:rPr lang="en-US"/>
              <a:t>  Personnel used ≤ available (G18 ≤ G10)</a:t>
            </a:r>
          </a:p>
          <a:p>
            <a:pPr>
              <a:spcBef>
                <a:spcPts val="600"/>
              </a:spcBef>
            </a:pPr>
            <a:r>
              <a:rPr lang="en-US" i="1"/>
              <a:t>Integers</a:t>
            </a:r>
            <a:r>
              <a:rPr lang="en-US"/>
              <a:t> </a:t>
            </a:r>
          </a:p>
          <a:p>
            <a:r>
              <a:rPr lang="en-US"/>
              <a:t>  Binary (B14:F14)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2366963"/>
            <a:ext cx="2990850" cy="35909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9CD6B866-CD4F-46EA-99FC-F6D008D349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631825" y="2547938"/>
            <a:ext cx="48148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To solve using </a:t>
            </a:r>
            <a:r>
              <a:rPr lang="en-US" sz="2000" i="1" u="sng"/>
              <a:t>Evolutionary Solver</a:t>
            </a:r>
            <a:endParaRPr lang="en-US" sz="2000" i="1"/>
          </a:p>
          <a:p>
            <a:r>
              <a:rPr lang="en-US" sz="2000" i="1"/>
              <a:t>Solver Options and Model Specifications:</a:t>
            </a:r>
          </a:p>
          <a:p>
            <a:r>
              <a:rPr lang="en-US" sz="2000" i="1"/>
              <a:t>    </a:t>
            </a:r>
            <a:r>
              <a:rPr lang="en-US" sz="2000"/>
              <a:t>Engine</a:t>
            </a:r>
          </a:p>
          <a:p>
            <a:r>
              <a:rPr lang="en-US" sz="2000" i="1"/>
              <a:t>    </a:t>
            </a:r>
            <a:r>
              <a:rPr lang="en-US" sz="2000"/>
              <a:t>Standard Evolutionary Engine</a:t>
            </a:r>
          </a:p>
          <a:p>
            <a:r>
              <a:rPr lang="en-US" sz="2000" i="1"/>
              <a:t>Optimize</a:t>
            </a:r>
          </a:p>
          <a:p>
            <a:r>
              <a:rPr lang="en-US" sz="2000" i="1"/>
              <a:t>    </a:t>
            </a:r>
            <a:r>
              <a:rPr lang="en-US" sz="2000"/>
              <a:t>Solve complete problem</a:t>
            </a:r>
          </a:p>
        </p:txBody>
      </p:sp>
      <p:sp>
        <p:nvSpPr>
          <p:cNvPr id="84998" name="TextBox 9"/>
          <p:cNvSpPr txBox="1">
            <a:spLocks noChangeArrowheads="1"/>
          </p:cNvSpPr>
          <p:nvPr/>
        </p:nvSpPr>
        <p:spPr bwMode="auto">
          <a:xfrm>
            <a:off x="795338" y="4876800"/>
            <a:ext cx="275113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/>
              <a:t>To solve using simulation</a:t>
            </a:r>
            <a:endParaRPr lang="en-US"/>
          </a:p>
          <a:p>
            <a:r>
              <a:rPr lang="en-US" i="1"/>
              <a:t>Simulate</a:t>
            </a:r>
          </a:p>
          <a:p>
            <a:r>
              <a:rPr lang="en-US" i="1"/>
              <a:t>  </a:t>
            </a:r>
            <a:r>
              <a:rPr lang="en-US"/>
              <a:t>Run Once</a:t>
            </a:r>
          </a:p>
        </p:txBody>
      </p:sp>
      <p:pic>
        <p:nvPicPr>
          <p:cNvPr id="849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367088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5794375" y="57785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17.22</a:t>
            </a:r>
          </a:p>
        </p:txBody>
      </p:sp>
      <p:sp>
        <p:nvSpPr>
          <p:cNvPr id="860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2DDA945F-3334-4B7D-9C0A-C9CE0411DA3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44763"/>
            <a:ext cx="60960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3" name="TextBox 7"/>
          <p:cNvSpPr txBox="1">
            <a:spLocks noChangeArrowheads="1"/>
          </p:cNvSpPr>
          <p:nvPr/>
        </p:nvSpPr>
        <p:spPr bwMode="auto">
          <a:xfrm>
            <a:off x="6781800" y="2560638"/>
            <a:ext cx="1752600" cy="30003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u="sng"/>
              <a:t>Evolutionary </a:t>
            </a:r>
          </a:p>
          <a:p>
            <a:r>
              <a:rPr lang="en-US" i="1" u="sng"/>
              <a:t>Solver  result</a:t>
            </a:r>
          </a:p>
          <a:p>
            <a:pPr>
              <a:spcBef>
                <a:spcPts val="1200"/>
              </a:spcBef>
            </a:pPr>
            <a:r>
              <a:rPr lang="en-US"/>
              <a:t>Mean Return </a:t>
            </a:r>
          </a:p>
          <a:p>
            <a:r>
              <a:rPr lang="en-US"/>
              <a:t>= $266,768</a:t>
            </a:r>
          </a:p>
          <a:p>
            <a:endParaRPr lang="en-US"/>
          </a:p>
          <a:p>
            <a:r>
              <a:rPr lang="en-US"/>
              <a:t>Select projects </a:t>
            </a:r>
          </a:p>
          <a:p>
            <a:r>
              <a:rPr lang="en-US"/>
              <a:t>1, 3, and 4.</a:t>
            </a:r>
          </a:p>
          <a:p>
            <a:endParaRPr lang="en-US"/>
          </a:p>
          <a:p>
            <a:r>
              <a:rPr lang="en-US"/>
              <a:t>Project 1 is not successful.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70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16777BAC-3C20-43BD-9A03-975391C124A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60638"/>
            <a:ext cx="5700713" cy="275431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7046" name="TextBox 11"/>
          <p:cNvSpPr txBox="1">
            <a:spLocks noChangeArrowheads="1"/>
          </p:cNvSpPr>
          <p:nvPr/>
        </p:nvSpPr>
        <p:spPr bwMode="auto">
          <a:xfrm>
            <a:off x="6781800" y="2560638"/>
            <a:ext cx="1752600" cy="32750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u="sng"/>
              <a:t>Improved Evolutionary </a:t>
            </a:r>
          </a:p>
          <a:p>
            <a:r>
              <a:rPr lang="en-US" i="1" u="sng"/>
              <a:t>Solver  result</a:t>
            </a:r>
          </a:p>
          <a:p>
            <a:pPr>
              <a:spcBef>
                <a:spcPts val="1200"/>
              </a:spcBef>
            </a:pPr>
            <a:r>
              <a:rPr lang="en-US"/>
              <a:t>Mean Return </a:t>
            </a:r>
          </a:p>
          <a:p>
            <a:r>
              <a:rPr lang="en-US"/>
              <a:t>= $361,723</a:t>
            </a:r>
          </a:p>
          <a:p>
            <a:endParaRPr lang="en-US"/>
          </a:p>
          <a:p>
            <a:r>
              <a:rPr lang="en-US"/>
              <a:t>Select projects </a:t>
            </a:r>
          </a:p>
          <a:p>
            <a:r>
              <a:rPr lang="en-US"/>
              <a:t>1, 3, and 6.</a:t>
            </a:r>
          </a:p>
          <a:p>
            <a:endParaRPr lang="en-US"/>
          </a:p>
          <a:p>
            <a:r>
              <a:rPr lang="en-US"/>
              <a:t>Project 3 is not successful.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8067" name="TextBox 5"/>
          <p:cNvSpPr txBox="1">
            <a:spLocks noChangeArrowheads="1"/>
          </p:cNvSpPr>
          <p:nvPr/>
        </p:nvSpPr>
        <p:spPr bwMode="auto">
          <a:xfrm>
            <a:off x="5286375" y="56769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17.23</a:t>
            </a:r>
          </a:p>
        </p:txBody>
      </p:sp>
      <p:sp>
        <p:nvSpPr>
          <p:cNvPr id="880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9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FAEE07D1-E573-4488-9646-3E0E888F5DF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80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14600"/>
            <a:ext cx="5500688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1" name="TextBox 7"/>
          <p:cNvSpPr txBox="1">
            <a:spLocks noChangeArrowheads="1"/>
          </p:cNvSpPr>
          <p:nvPr/>
        </p:nvSpPr>
        <p:spPr bwMode="auto">
          <a:xfrm>
            <a:off x="6324600" y="2560638"/>
            <a:ext cx="2133600" cy="10779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Simulation Result</a:t>
            </a:r>
          </a:p>
          <a:p>
            <a:pPr>
              <a:spcBef>
                <a:spcPts val="1200"/>
              </a:spcBef>
            </a:pPr>
            <a:r>
              <a:rPr lang="en-US"/>
              <a:t>Mean Return </a:t>
            </a:r>
          </a:p>
          <a:p>
            <a:r>
              <a:rPr lang="en-US"/>
              <a:t>= $379,228</a:t>
            </a:r>
          </a:p>
        </p:txBody>
      </p:sp>
      <p:sp>
        <p:nvSpPr>
          <p:cNvPr id="88072" name="TextBox 8"/>
          <p:cNvSpPr txBox="1">
            <a:spLocks noChangeArrowheads="1"/>
          </p:cNvSpPr>
          <p:nvPr/>
        </p:nvSpPr>
        <p:spPr bwMode="auto">
          <a:xfrm>
            <a:off x="6357938" y="3841750"/>
            <a:ext cx="2133600" cy="20240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We see 4 separate return distributions, depending on whether 0,1,2, or 3 projects are successful.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395288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 (continued)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Uncertainty in the Sklenka Ski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37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6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B04B5F13-FFDC-4EE0-9EFE-BBC7E0CF29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3797" name="TextBox 2"/>
          <p:cNvSpPr txBox="1">
            <a:spLocks noChangeArrowheads="1"/>
          </p:cNvSpPr>
          <p:nvPr/>
        </p:nvSpPr>
        <p:spPr bwMode="auto">
          <a:xfrm>
            <a:off x="685800" y="2057400"/>
            <a:ext cx="70977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Specify the finishing time input distributions in cells B7 and C7.  </a:t>
            </a:r>
          </a:p>
          <a:p>
            <a:r>
              <a:rPr lang="en-US"/>
              <a:t>Specify the available finishing hours as an uncertain output cell D16.</a:t>
            </a:r>
          </a:p>
        </p:txBody>
      </p:sp>
      <p:grpSp>
        <p:nvGrpSpPr>
          <p:cNvPr id="33798" name="Group 6"/>
          <p:cNvGrpSpPr>
            <a:grpSpLocks/>
          </p:cNvGrpSpPr>
          <p:nvPr/>
        </p:nvGrpSpPr>
        <p:grpSpPr bwMode="auto">
          <a:xfrm>
            <a:off x="815975" y="2779713"/>
            <a:ext cx="5461000" cy="3352800"/>
            <a:chOff x="1998872" y="2962656"/>
            <a:chExt cx="5460650" cy="3352800"/>
          </a:xfrm>
        </p:grpSpPr>
        <p:grpSp>
          <p:nvGrpSpPr>
            <p:cNvPr id="33799" name="Group 5"/>
            <p:cNvGrpSpPr>
              <a:grpSpLocks/>
            </p:cNvGrpSpPr>
            <p:nvPr/>
          </p:nvGrpSpPr>
          <p:grpSpPr bwMode="auto">
            <a:xfrm>
              <a:off x="1998872" y="2962656"/>
              <a:ext cx="5460650" cy="3352800"/>
              <a:chOff x="1998872" y="2962656"/>
              <a:chExt cx="5460650" cy="3352800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998872" y="2962656"/>
                <a:ext cx="5460650" cy="3352800"/>
              </a:xfrm>
              <a:prstGeom prst="rect">
                <a:avLst/>
              </a:prstGeom>
              <a:noFill/>
              <a:ln w="50800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</p:pic>
          <p:pic>
            <p:nvPicPr>
              <p:cNvPr id="33804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902022" y="3124200"/>
                <a:ext cx="1288978" cy="1046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6095947" y="5304218"/>
              <a:ext cx="1363575" cy="152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40" y="3962781"/>
              <a:ext cx="1363575" cy="152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18000" y="3962781"/>
              <a:ext cx="1254045" cy="152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17.13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Project-Selection Model with Uncertainty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000" dirty="0" smtClean="0">
                <a:ea typeface="+mj-ea"/>
                <a:cs typeface="+mj-cs"/>
              </a:rPr>
              <a:t>Simulation Optimization Using </a:t>
            </a:r>
            <a:br>
              <a:rPr lang="en-US" sz="3000" dirty="0" smtClean="0">
                <a:ea typeface="+mj-ea"/>
                <a:cs typeface="+mj-cs"/>
              </a:rPr>
            </a:br>
            <a:r>
              <a:rPr lang="en-US" sz="3000" i="1" dirty="0" smtClean="0">
                <a:ea typeface="+mj-ea"/>
                <a:cs typeface="+mj-cs"/>
              </a:rPr>
              <a:t>Risk Solver Platform</a:t>
            </a:r>
            <a:endParaRPr lang="en-US" sz="3000" i="1" dirty="0">
              <a:ea typeface="+mj-ea"/>
              <a:cs typeface="+mj-cs"/>
            </a:endParaRPr>
          </a:p>
        </p:txBody>
      </p:sp>
      <p:sp>
        <p:nvSpPr>
          <p:cNvPr id="890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2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7352864-0056-458F-A2FB-BB44165850D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9093" name="TextBox 7"/>
          <p:cNvSpPr txBox="1">
            <a:spLocks noChangeArrowheads="1"/>
          </p:cNvSpPr>
          <p:nvPr/>
        </p:nvSpPr>
        <p:spPr bwMode="auto">
          <a:xfrm>
            <a:off x="6324600" y="2652713"/>
            <a:ext cx="2133600" cy="28479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Another Simulated Solution</a:t>
            </a:r>
          </a:p>
          <a:p>
            <a:r>
              <a:rPr lang="en-US"/>
              <a:t>Mean Return </a:t>
            </a:r>
          </a:p>
          <a:p>
            <a:r>
              <a:rPr lang="en-US"/>
              <a:t>= $330,956</a:t>
            </a:r>
          </a:p>
          <a:p>
            <a:endParaRPr lang="en-US"/>
          </a:p>
          <a:p>
            <a:r>
              <a:rPr lang="en-US"/>
              <a:t>Select projects </a:t>
            </a:r>
          </a:p>
          <a:p>
            <a:r>
              <a:rPr lang="en-US"/>
              <a:t>1, 3, and 4.</a:t>
            </a:r>
          </a:p>
          <a:p>
            <a:endParaRPr lang="en-US"/>
          </a:p>
          <a:p>
            <a:r>
              <a:rPr lang="en-US"/>
              <a:t>Project 4 is not successful.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513" y="2673350"/>
            <a:ext cx="5562600" cy="2636838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Chance constraint</a:t>
            </a:r>
          </a:p>
          <a:p>
            <a:r>
              <a:rPr lang="en-US" smtClean="0"/>
              <a:t>Conditional value at risk (CVaR)</a:t>
            </a:r>
          </a:p>
          <a:p>
            <a:r>
              <a:rPr lang="en-US" smtClean="0"/>
              <a:t>Multiple parameterized simulation</a:t>
            </a:r>
          </a:p>
          <a:p>
            <a:r>
              <a:rPr lang="en-US" smtClean="0"/>
              <a:t>Service level</a:t>
            </a:r>
          </a:p>
          <a:p>
            <a:r>
              <a:rPr lang="en-US" smtClean="0"/>
              <a:t>Value at risk (VaR)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6384EB6-3E82-4308-854B-246E5329F58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17 - 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3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4AE16BE2-C446-4FE0-A7E1-9652EFBE71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production plan developed in case (13) needs to be updated to reflect stochastic rather than constant assembly and painting times.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Additionally, the amount of sheet metal used for both mower and tractor housings should be considered stochastic variables as well.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Revise the production plan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</a:t>
            </a:r>
            <a:r>
              <a:rPr lang="en-US" sz="3200" smtClean="0">
                <a:ea typeface="+mj-ea"/>
                <a:cs typeface="+mj-cs"/>
              </a:rPr>
              <a:t>Equipment (17)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3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6CD80F37-2C6F-4CBC-B511-C6072CEDC43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533400" y="13128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Uncertainty in the Sklenka Ski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7780338" y="57213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17.2</a:t>
            </a:r>
          </a:p>
        </p:txBody>
      </p:sp>
      <p:sp>
        <p:nvSpPr>
          <p:cNvPr id="348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1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A35D85F2-5D12-41C4-AFDA-47CC67747CC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8925" y="2403475"/>
            <a:ext cx="57912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TextBox 2"/>
          <p:cNvSpPr txBox="1">
            <a:spLocks noChangeArrowheads="1"/>
          </p:cNvSpPr>
          <p:nvPr/>
        </p:nvSpPr>
        <p:spPr bwMode="auto">
          <a:xfrm>
            <a:off x="271463" y="2636838"/>
            <a:ext cx="2281237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Risk Solver Platform</a:t>
            </a:r>
          </a:p>
          <a:p>
            <a:r>
              <a:rPr lang="en-US" i="1"/>
              <a:t>Simulate</a:t>
            </a:r>
          </a:p>
          <a:p>
            <a:r>
              <a:rPr lang="en-US" i="1"/>
              <a:t>Run Once</a:t>
            </a:r>
          </a:p>
          <a:p>
            <a:endParaRPr lang="en-US" i="1"/>
          </a:p>
          <a:p>
            <a:r>
              <a:rPr lang="en-US"/>
              <a:t>Double click on D16.</a:t>
            </a:r>
          </a:p>
        </p:txBody>
      </p:sp>
      <p:sp>
        <p:nvSpPr>
          <p:cNvPr id="34824" name="TextBox 3"/>
          <p:cNvSpPr txBox="1">
            <a:spLocks noChangeArrowheads="1"/>
          </p:cNvSpPr>
          <p:nvPr/>
        </p:nvSpPr>
        <p:spPr bwMode="auto">
          <a:xfrm>
            <a:off x="271463" y="4343400"/>
            <a:ext cx="2014537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likelihood of needing overtime is 85.5%</a:t>
            </a:r>
          </a:p>
        </p:txBody>
      </p:sp>
      <p:sp>
        <p:nvSpPr>
          <p:cNvPr id="10" name="Oval 9"/>
          <p:cNvSpPr/>
          <p:nvPr/>
        </p:nvSpPr>
        <p:spPr>
          <a:xfrm>
            <a:off x="7453313" y="3124200"/>
            <a:ext cx="652462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395288" y="11430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17.1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Uncertainty in the Sklenka Ski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33D7BE7D-6FF5-419E-BF3A-CA31CEE959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950" y="3124200"/>
            <a:ext cx="1289050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219325"/>
            <a:ext cx="4114800" cy="3843338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35847" name="TextBox 12"/>
          <p:cNvSpPr txBox="1">
            <a:spLocks noChangeArrowheads="1"/>
          </p:cNvSpPr>
          <p:nvPr/>
        </p:nvSpPr>
        <p:spPr bwMode="auto">
          <a:xfrm>
            <a:off x="6019800" y="2590800"/>
            <a:ext cx="2286000" cy="25733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With uncertain finishing times, the simulation results indicate the same number of skis produced but, on average, 0.63 hours of overtime are needed.</a:t>
            </a:r>
          </a:p>
        </p:txBody>
      </p:sp>
      <p:sp>
        <p:nvSpPr>
          <p:cNvPr id="15" name="Oval 14"/>
          <p:cNvSpPr/>
          <p:nvPr/>
        </p:nvSpPr>
        <p:spPr>
          <a:xfrm>
            <a:off x="4419600" y="4899025"/>
            <a:ext cx="1219200" cy="1492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Chance Constraints</a:t>
            </a:r>
          </a:p>
          <a:p>
            <a:r>
              <a:rPr lang="en-US" smtClean="0"/>
              <a:t>Specify the fraction of simulation trials that must satisfy a constraint</a:t>
            </a:r>
          </a:p>
          <a:p>
            <a:r>
              <a:rPr lang="en-US" u="sng" smtClean="0"/>
              <a:t>Value at risk</a:t>
            </a:r>
            <a:r>
              <a:rPr lang="en-US" smtClean="0"/>
              <a:t> (VaR) constraints must be satisfied at least </a:t>
            </a:r>
            <a:r>
              <a:rPr lang="en-US" i="1" smtClean="0"/>
              <a:t>p</a:t>
            </a:r>
            <a:r>
              <a:rPr lang="en-US" smtClean="0"/>
              <a:t>% of the time.</a:t>
            </a:r>
          </a:p>
          <a:p>
            <a:r>
              <a:rPr lang="en-US" u="sng" smtClean="0"/>
              <a:t>Conditional at risk</a:t>
            </a:r>
            <a:r>
              <a:rPr lang="en-US" smtClean="0"/>
              <a:t> (CVaR) constraints place bounds on the average magnitude of all violations of the constraint that may occur (1−</a:t>
            </a:r>
            <a:r>
              <a:rPr lang="en-US" i="1" smtClean="0"/>
              <a:t>p</a:t>
            </a:r>
            <a:r>
              <a:rPr lang="en-US" smtClean="0"/>
              <a:t>)% of the time.</a:t>
            </a:r>
          </a:p>
          <a:p>
            <a:r>
              <a:rPr lang="en-US" smtClean="0"/>
              <a:t>CVaR is more conservative than VaR.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Risk Analysis Optimization</a:t>
            </a:r>
          </a:p>
        </p:txBody>
      </p:sp>
      <p:sp>
        <p:nvSpPr>
          <p:cNvPr id="368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2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17-</a:t>
            </a:r>
            <a:fld id="{0DFC056A-5F94-48A9-9CD9-4D7B03E8060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3068</Words>
  <Application>Microsoft Office PowerPoint</Application>
  <PresentationFormat>On-screen Show (4:3)</PresentationFormat>
  <Paragraphs>541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Calibri</vt:lpstr>
      <vt:lpstr>ＭＳ Ｐゴシック</vt:lpstr>
      <vt:lpstr>Arial</vt:lpstr>
      <vt:lpstr>Wingdings 3</vt:lpstr>
      <vt:lpstr>Verdana</vt:lpstr>
      <vt:lpstr>Wingdings 2</vt:lpstr>
      <vt:lpstr>Cambria Math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238</cp:revision>
  <cp:lastPrinted>2012-02-07T01:23:08Z</cp:lastPrinted>
  <dcterms:created xsi:type="dcterms:W3CDTF">2011-11-27T17:51:45Z</dcterms:created>
  <dcterms:modified xsi:type="dcterms:W3CDTF">2012-03-05T19:09:22Z</dcterms:modified>
</cp:coreProperties>
</file>